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39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76" r:id="rId19"/>
    <p:sldId id="277" r:id="rId20"/>
    <p:sldId id="280" r:id="rId21"/>
    <p:sldId id="279" r:id="rId22"/>
    <p:sldId id="281" r:id="rId23"/>
    <p:sldId id="283" r:id="rId24"/>
    <p:sldId id="284" r:id="rId25"/>
    <p:sldId id="282" r:id="rId26"/>
    <p:sldId id="333" r:id="rId27"/>
    <p:sldId id="285" r:id="rId28"/>
    <p:sldId id="286" r:id="rId29"/>
    <p:sldId id="287" r:id="rId30"/>
    <p:sldId id="288" r:id="rId31"/>
    <p:sldId id="289" r:id="rId32"/>
    <p:sldId id="291" r:id="rId33"/>
    <p:sldId id="292" r:id="rId34"/>
    <p:sldId id="352" r:id="rId35"/>
    <p:sldId id="293" r:id="rId36"/>
    <p:sldId id="353" r:id="rId37"/>
    <p:sldId id="294" r:id="rId38"/>
    <p:sldId id="295" r:id="rId39"/>
    <p:sldId id="296" r:id="rId40"/>
    <p:sldId id="298" r:id="rId41"/>
    <p:sldId id="299" r:id="rId42"/>
    <p:sldId id="300" r:id="rId43"/>
    <p:sldId id="302" r:id="rId44"/>
    <p:sldId id="301" r:id="rId45"/>
    <p:sldId id="303" r:id="rId46"/>
    <p:sldId id="304" r:id="rId47"/>
    <p:sldId id="305" r:id="rId48"/>
    <p:sldId id="346" r:id="rId49"/>
    <p:sldId id="348" r:id="rId50"/>
    <p:sldId id="347" r:id="rId51"/>
    <p:sldId id="309" r:id="rId52"/>
    <p:sldId id="349" r:id="rId53"/>
    <p:sldId id="345" r:id="rId54"/>
    <p:sldId id="311" r:id="rId55"/>
    <p:sldId id="350" r:id="rId56"/>
    <p:sldId id="312" r:id="rId57"/>
    <p:sldId id="343" r:id="rId58"/>
    <p:sldId id="342" r:id="rId59"/>
    <p:sldId id="325" r:id="rId60"/>
    <p:sldId id="313" r:id="rId61"/>
    <p:sldId id="344" r:id="rId62"/>
    <p:sldId id="314" r:id="rId63"/>
    <p:sldId id="320" r:id="rId64"/>
    <p:sldId id="315" r:id="rId65"/>
    <p:sldId id="323" r:id="rId66"/>
    <p:sldId id="351" r:id="rId67"/>
    <p:sldId id="334" r:id="rId68"/>
    <p:sldId id="335" r:id="rId69"/>
    <p:sldId id="336" r:id="rId70"/>
    <p:sldId id="322" r:id="rId71"/>
    <p:sldId id="324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8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3EB092-0124-489E-A52A-F36F5C695A3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6F8F5DF-C00C-4022-9230-3BD037D37A3C}">
      <dgm:prSet/>
      <dgm:spPr/>
      <dgm:t>
        <a:bodyPr/>
        <a:lstStyle/>
        <a:p>
          <a:r>
            <a:rPr lang="en-US"/>
            <a:t>Renal Physiology</a:t>
          </a:r>
        </a:p>
      </dgm:t>
    </dgm:pt>
    <dgm:pt modelId="{11494167-6B92-4209-835F-84AE3AD8C4A1}" type="parTrans" cxnId="{81EECE95-9414-4391-A62D-E9A2A753B64E}">
      <dgm:prSet/>
      <dgm:spPr/>
      <dgm:t>
        <a:bodyPr/>
        <a:lstStyle/>
        <a:p>
          <a:endParaRPr lang="en-US"/>
        </a:p>
      </dgm:t>
    </dgm:pt>
    <dgm:pt modelId="{3A0DD6C4-1E69-42C7-A882-55E087D16D87}" type="sibTrans" cxnId="{81EECE95-9414-4391-A62D-E9A2A753B64E}">
      <dgm:prSet/>
      <dgm:spPr/>
      <dgm:t>
        <a:bodyPr/>
        <a:lstStyle/>
        <a:p>
          <a:endParaRPr lang="en-US"/>
        </a:p>
      </dgm:t>
    </dgm:pt>
    <dgm:pt modelId="{00E59878-3904-40AB-9CD7-4C32AB816B2A}">
      <dgm:prSet/>
      <dgm:spPr/>
      <dgm:t>
        <a:bodyPr/>
        <a:lstStyle/>
        <a:p>
          <a:r>
            <a:rPr lang="en-US"/>
            <a:t>Effect of Anesthesia and Surgery on Renal Function</a:t>
          </a:r>
        </a:p>
      </dgm:t>
    </dgm:pt>
    <dgm:pt modelId="{5E0C88C4-752C-4385-86AA-4899770F98F7}" type="parTrans" cxnId="{FF4FF150-A241-41B9-ACD9-9C16FF8B8782}">
      <dgm:prSet/>
      <dgm:spPr/>
      <dgm:t>
        <a:bodyPr/>
        <a:lstStyle/>
        <a:p>
          <a:endParaRPr lang="en-US"/>
        </a:p>
      </dgm:t>
    </dgm:pt>
    <dgm:pt modelId="{8F654722-6B1E-449A-B233-76ADC897AB71}" type="sibTrans" cxnId="{FF4FF150-A241-41B9-ACD9-9C16FF8B8782}">
      <dgm:prSet/>
      <dgm:spPr/>
      <dgm:t>
        <a:bodyPr/>
        <a:lstStyle/>
        <a:p>
          <a:endParaRPr lang="en-US"/>
        </a:p>
      </dgm:t>
    </dgm:pt>
    <dgm:pt modelId="{642E5A43-2196-4B6E-A772-672269810C69}">
      <dgm:prSet/>
      <dgm:spPr/>
      <dgm:t>
        <a:bodyPr/>
        <a:lstStyle/>
        <a:p>
          <a:r>
            <a:rPr lang="en-US"/>
            <a:t>Evaluating Kidney Function</a:t>
          </a:r>
        </a:p>
      </dgm:t>
    </dgm:pt>
    <dgm:pt modelId="{0324C897-7DBD-4E19-9561-8C782BDCE8AE}" type="parTrans" cxnId="{3D37D2C5-97ED-463D-A729-70DF4437ED3E}">
      <dgm:prSet/>
      <dgm:spPr/>
      <dgm:t>
        <a:bodyPr/>
        <a:lstStyle/>
        <a:p>
          <a:endParaRPr lang="en-US"/>
        </a:p>
      </dgm:t>
    </dgm:pt>
    <dgm:pt modelId="{8E329FAC-F8AC-4D16-94E7-9B10CFB74FCF}" type="sibTrans" cxnId="{3D37D2C5-97ED-463D-A729-70DF4437ED3E}">
      <dgm:prSet/>
      <dgm:spPr/>
      <dgm:t>
        <a:bodyPr/>
        <a:lstStyle/>
        <a:p>
          <a:endParaRPr lang="en-US"/>
        </a:p>
      </dgm:t>
    </dgm:pt>
    <dgm:pt modelId="{4A999CF7-1A35-4520-B5A6-E95153D862D9}">
      <dgm:prSet/>
      <dgm:spPr/>
      <dgm:t>
        <a:bodyPr/>
        <a:lstStyle/>
        <a:p>
          <a:r>
            <a:rPr lang="en-US"/>
            <a:t>Altered Kidney Function &amp; The Effects of Anesthetic Agents</a:t>
          </a:r>
        </a:p>
      </dgm:t>
    </dgm:pt>
    <dgm:pt modelId="{B015086E-0AF8-426F-ABD8-5023D8CA3AFA}" type="parTrans" cxnId="{80FF8747-FEFF-43C6-AE30-C0E6222EC0C4}">
      <dgm:prSet/>
      <dgm:spPr/>
      <dgm:t>
        <a:bodyPr/>
        <a:lstStyle/>
        <a:p>
          <a:endParaRPr lang="en-US"/>
        </a:p>
      </dgm:t>
    </dgm:pt>
    <dgm:pt modelId="{9F190266-2AF7-483A-B5DB-A91A8F9447FF}" type="sibTrans" cxnId="{80FF8747-FEFF-43C6-AE30-C0E6222EC0C4}">
      <dgm:prSet/>
      <dgm:spPr/>
      <dgm:t>
        <a:bodyPr/>
        <a:lstStyle/>
        <a:p>
          <a:endParaRPr lang="en-US"/>
        </a:p>
      </dgm:t>
    </dgm:pt>
    <dgm:pt modelId="{CC6936D0-D1D3-4E37-A039-A590E9D0F068}">
      <dgm:prSet/>
      <dgm:spPr/>
      <dgm:t>
        <a:bodyPr/>
        <a:lstStyle/>
        <a:p>
          <a:r>
            <a:rPr lang="en-US"/>
            <a:t>Anesthesia for Patients with Kidney Disease</a:t>
          </a:r>
        </a:p>
      </dgm:t>
    </dgm:pt>
    <dgm:pt modelId="{C72D815B-F67E-448A-824C-62D3D725F0E8}" type="parTrans" cxnId="{88E9C6E8-D8E5-44F3-985F-36D7EBE71752}">
      <dgm:prSet/>
      <dgm:spPr/>
      <dgm:t>
        <a:bodyPr/>
        <a:lstStyle/>
        <a:p>
          <a:endParaRPr lang="en-US"/>
        </a:p>
      </dgm:t>
    </dgm:pt>
    <dgm:pt modelId="{4A95817F-1D03-4B35-9E75-E12EE3A7F2A0}" type="sibTrans" cxnId="{88E9C6E8-D8E5-44F3-985F-36D7EBE71752}">
      <dgm:prSet/>
      <dgm:spPr/>
      <dgm:t>
        <a:bodyPr/>
        <a:lstStyle/>
        <a:p>
          <a:endParaRPr lang="en-US"/>
        </a:p>
      </dgm:t>
    </dgm:pt>
    <dgm:pt modelId="{B4C7ECC3-B3A3-4C36-91F8-57CAEC25595D}">
      <dgm:prSet/>
      <dgm:spPr/>
      <dgm:t>
        <a:bodyPr/>
        <a:lstStyle/>
        <a:p>
          <a:r>
            <a:rPr lang="en-US"/>
            <a:t>Preoperative evaluation and preparation</a:t>
          </a:r>
        </a:p>
      </dgm:t>
    </dgm:pt>
    <dgm:pt modelId="{E29C45FA-FEB8-4326-8F05-57D44C32719D}" type="parTrans" cxnId="{F2D1EC9F-3DAA-446A-88AD-8909C4DAD802}">
      <dgm:prSet/>
      <dgm:spPr/>
      <dgm:t>
        <a:bodyPr/>
        <a:lstStyle/>
        <a:p>
          <a:endParaRPr lang="en-US"/>
        </a:p>
      </dgm:t>
    </dgm:pt>
    <dgm:pt modelId="{C7D58943-4446-4DA6-901F-8FCBAEEA3546}" type="sibTrans" cxnId="{F2D1EC9F-3DAA-446A-88AD-8909C4DAD802}">
      <dgm:prSet/>
      <dgm:spPr/>
      <dgm:t>
        <a:bodyPr/>
        <a:lstStyle/>
        <a:p>
          <a:endParaRPr lang="en-US"/>
        </a:p>
      </dgm:t>
    </dgm:pt>
    <dgm:pt modelId="{7E1341A9-E108-4492-B9A4-0E97CB0249AB}">
      <dgm:prSet/>
      <dgm:spPr/>
      <dgm:t>
        <a:bodyPr/>
        <a:lstStyle/>
        <a:p>
          <a:r>
            <a:rPr lang="en-US"/>
            <a:t>Anesthetic considerations</a:t>
          </a:r>
        </a:p>
      </dgm:t>
    </dgm:pt>
    <dgm:pt modelId="{24D5E3D0-B977-449B-831C-522E0D2BD12E}" type="parTrans" cxnId="{8CEF21FC-3848-488C-91A1-967CA56B387E}">
      <dgm:prSet/>
      <dgm:spPr/>
      <dgm:t>
        <a:bodyPr/>
        <a:lstStyle/>
        <a:p>
          <a:endParaRPr lang="en-US"/>
        </a:p>
      </dgm:t>
    </dgm:pt>
    <dgm:pt modelId="{275BA9D2-C5DE-463C-9D3E-AB01B9895867}" type="sibTrans" cxnId="{8CEF21FC-3848-488C-91A1-967CA56B387E}">
      <dgm:prSet/>
      <dgm:spPr/>
      <dgm:t>
        <a:bodyPr/>
        <a:lstStyle/>
        <a:p>
          <a:endParaRPr lang="en-US"/>
        </a:p>
      </dgm:t>
    </dgm:pt>
    <dgm:pt modelId="{4AD7845C-DE4B-4201-8B26-4E72FE27406F}">
      <dgm:prSet/>
      <dgm:spPr/>
      <dgm:t>
        <a:bodyPr/>
        <a:lstStyle/>
        <a:p>
          <a:r>
            <a:rPr lang="en-US"/>
            <a:t>Choice of anesthesia</a:t>
          </a:r>
        </a:p>
      </dgm:t>
    </dgm:pt>
    <dgm:pt modelId="{4358E025-066D-4982-B235-D9D4E753DA9B}" type="parTrans" cxnId="{469D712E-58B7-4785-A6E2-42502427C736}">
      <dgm:prSet/>
      <dgm:spPr/>
      <dgm:t>
        <a:bodyPr/>
        <a:lstStyle/>
        <a:p>
          <a:endParaRPr lang="en-US"/>
        </a:p>
      </dgm:t>
    </dgm:pt>
    <dgm:pt modelId="{32774B24-53E3-4B0B-944A-ED5764DF6FA2}" type="sibTrans" cxnId="{469D712E-58B7-4785-A6E2-42502427C736}">
      <dgm:prSet/>
      <dgm:spPr/>
      <dgm:t>
        <a:bodyPr/>
        <a:lstStyle/>
        <a:p>
          <a:endParaRPr lang="en-US"/>
        </a:p>
      </dgm:t>
    </dgm:pt>
    <dgm:pt modelId="{60F4B0D7-280D-49C8-8603-13580E586B7F}">
      <dgm:prSet/>
      <dgm:spPr/>
      <dgm:t>
        <a:bodyPr/>
        <a:lstStyle/>
        <a:p>
          <a:r>
            <a:rPr lang="en-US"/>
            <a:t>Intraoperative management</a:t>
          </a:r>
        </a:p>
      </dgm:t>
    </dgm:pt>
    <dgm:pt modelId="{0152165E-12B6-40EA-8D47-9583A0355CD2}" type="parTrans" cxnId="{87BCB5BE-4893-4917-8CD9-518B213B85FA}">
      <dgm:prSet/>
      <dgm:spPr/>
      <dgm:t>
        <a:bodyPr/>
        <a:lstStyle/>
        <a:p>
          <a:endParaRPr lang="en-US"/>
        </a:p>
      </dgm:t>
    </dgm:pt>
    <dgm:pt modelId="{0F1E6022-AD19-4127-AADC-2DD1B413D722}" type="sibTrans" cxnId="{87BCB5BE-4893-4917-8CD9-518B213B85FA}">
      <dgm:prSet/>
      <dgm:spPr/>
      <dgm:t>
        <a:bodyPr/>
        <a:lstStyle/>
        <a:p>
          <a:endParaRPr lang="en-US"/>
        </a:p>
      </dgm:t>
    </dgm:pt>
    <dgm:pt modelId="{A8A6D152-2B9B-4F71-B3F8-EB6E2F770DD9}">
      <dgm:prSet/>
      <dgm:spPr/>
      <dgm:t>
        <a:bodyPr/>
        <a:lstStyle/>
        <a:p>
          <a:r>
            <a:rPr lang="en-US"/>
            <a:t>Intraoperative monitoring</a:t>
          </a:r>
        </a:p>
      </dgm:t>
    </dgm:pt>
    <dgm:pt modelId="{0384C6DF-75C0-4F60-8DEA-C29DFB9FD3D4}" type="parTrans" cxnId="{CD235409-6826-4518-ACC9-A4F1AC2968C1}">
      <dgm:prSet/>
      <dgm:spPr/>
      <dgm:t>
        <a:bodyPr/>
        <a:lstStyle/>
        <a:p>
          <a:endParaRPr lang="en-US"/>
        </a:p>
      </dgm:t>
    </dgm:pt>
    <dgm:pt modelId="{DB228F14-3001-4B0C-B43B-E3882C058429}" type="sibTrans" cxnId="{CD235409-6826-4518-ACC9-A4F1AC2968C1}">
      <dgm:prSet/>
      <dgm:spPr/>
      <dgm:t>
        <a:bodyPr/>
        <a:lstStyle/>
        <a:p>
          <a:endParaRPr lang="en-US"/>
        </a:p>
      </dgm:t>
    </dgm:pt>
    <dgm:pt modelId="{2A3B5AB1-AEE0-46B0-9422-310444BF832B}">
      <dgm:prSet/>
      <dgm:spPr/>
      <dgm:t>
        <a:bodyPr/>
        <a:lstStyle/>
        <a:p>
          <a:r>
            <a:rPr lang="en-US"/>
            <a:t>Post operative anesthetic care</a:t>
          </a:r>
        </a:p>
      </dgm:t>
    </dgm:pt>
    <dgm:pt modelId="{661AB4CE-FB83-43A5-9F72-2E475B4CAB17}" type="parTrans" cxnId="{F6CC1EAE-3A7A-4E62-B94E-1666C788E2C5}">
      <dgm:prSet/>
      <dgm:spPr/>
      <dgm:t>
        <a:bodyPr/>
        <a:lstStyle/>
        <a:p>
          <a:endParaRPr lang="en-US"/>
        </a:p>
      </dgm:t>
    </dgm:pt>
    <dgm:pt modelId="{A76BE929-A315-4471-AE9A-E73985826790}" type="sibTrans" cxnId="{F6CC1EAE-3A7A-4E62-B94E-1666C788E2C5}">
      <dgm:prSet/>
      <dgm:spPr/>
      <dgm:t>
        <a:bodyPr/>
        <a:lstStyle/>
        <a:p>
          <a:endParaRPr lang="en-US"/>
        </a:p>
      </dgm:t>
    </dgm:pt>
    <dgm:pt modelId="{3F9FFCE7-4015-4E41-B3CB-C5C844DB43B1}" type="pres">
      <dgm:prSet presAssocID="{C23EB092-0124-489E-A52A-F36F5C695A39}" presName="linear" presStyleCnt="0">
        <dgm:presLayoutVars>
          <dgm:animLvl val="lvl"/>
          <dgm:resizeHandles val="exact"/>
        </dgm:presLayoutVars>
      </dgm:prSet>
      <dgm:spPr/>
    </dgm:pt>
    <dgm:pt modelId="{F0FDB208-AE8D-4919-AE94-66C474CB785F}" type="pres">
      <dgm:prSet presAssocID="{36F8F5DF-C00C-4022-9230-3BD037D37A3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7050D5F-0EA0-41D1-95FA-3C87DB9540FD}" type="pres">
      <dgm:prSet presAssocID="{3A0DD6C4-1E69-42C7-A882-55E087D16D87}" presName="spacer" presStyleCnt="0"/>
      <dgm:spPr/>
    </dgm:pt>
    <dgm:pt modelId="{488B6B8D-D25F-493E-A569-1FAE258822F7}" type="pres">
      <dgm:prSet presAssocID="{00E59878-3904-40AB-9CD7-4C32AB816B2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3087ED7-3D85-4E6A-83A9-E5D00206CCFF}" type="pres">
      <dgm:prSet presAssocID="{8F654722-6B1E-449A-B233-76ADC897AB71}" presName="spacer" presStyleCnt="0"/>
      <dgm:spPr/>
    </dgm:pt>
    <dgm:pt modelId="{AA996C8A-DEBC-409B-A78D-3E2F2E3A327F}" type="pres">
      <dgm:prSet presAssocID="{642E5A43-2196-4B6E-A772-672269810C6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369FC9B-8637-478C-94BC-410524B5805C}" type="pres">
      <dgm:prSet presAssocID="{8E329FAC-F8AC-4D16-94E7-9B10CFB74FCF}" presName="spacer" presStyleCnt="0"/>
      <dgm:spPr/>
    </dgm:pt>
    <dgm:pt modelId="{B2D7D260-9AB5-438D-82C5-BAB068672FF8}" type="pres">
      <dgm:prSet presAssocID="{4A999CF7-1A35-4520-B5A6-E95153D862D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32B998D-64EC-40D8-81B2-51DB6844AF9C}" type="pres">
      <dgm:prSet presAssocID="{9F190266-2AF7-483A-B5DB-A91A8F9447FF}" presName="spacer" presStyleCnt="0"/>
      <dgm:spPr/>
    </dgm:pt>
    <dgm:pt modelId="{9EB9373C-D2FE-4A1C-87CB-3BC218E42648}" type="pres">
      <dgm:prSet presAssocID="{CC6936D0-D1D3-4E37-A039-A590E9D0F068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22CED9F9-E9D0-47FF-ABA9-F09F2A10D4EF}" type="pres">
      <dgm:prSet presAssocID="{CC6936D0-D1D3-4E37-A039-A590E9D0F06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4A209802-CFDB-44ED-94BC-B8825C750E78}" type="presOf" srcId="{C23EB092-0124-489E-A52A-F36F5C695A39}" destId="{3F9FFCE7-4015-4E41-B3CB-C5C844DB43B1}" srcOrd="0" destOrd="0" presId="urn:microsoft.com/office/officeart/2005/8/layout/vList2"/>
    <dgm:cxn modelId="{CD235409-6826-4518-ACC9-A4F1AC2968C1}" srcId="{CC6936D0-D1D3-4E37-A039-A590E9D0F068}" destId="{A8A6D152-2B9B-4F71-B3F8-EB6E2F770DD9}" srcOrd="4" destOrd="0" parTransId="{0384C6DF-75C0-4F60-8DEA-C29DFB9FD3D4}" sibTransId="{DB228F14-3001-4B0C-B43B-E3882C058429}"/>
    <dgm:cxn modelId="{5025CC11-3140-4AB4-9DF1-4261C3CC13A2}" type="presOf" srcId="{36F8F5DF-C00C-4022-9230-3BD037D37A3C}" destId="{F0FDB208-AE8D-4919-AE94-66C474CB785F}" srcOrd="0" destOrd="0" presId="urn:microsoft.com/office/officeart/2005/8/layout/vList2"/>
    <dgm:cxn modelId="{469D712E-58B7-4785-A6E2-42502427C736}" srcId="{CC6936D0-D1D3-4E37-A039-A590E9D0F068}" destId="{4AD7845C-DE4B-4201-8B26-4E72FE27406F}" srcOrd="2" destOrd="0" parTransId="{4358E025-066D-4982-B235-D9D4E753DA9B}" sibTransId="{32774B24-53E3-4B0B-944A-ED5764DF6FA2}"/>
    <dgm:cxn modelId="{B6AF0534-F9F0-4185-9FC0-931854F44402}" type="presOf" srcId="{4AD7845C-DE4B-4201-8B26-4E72FE27406F}" destId="{22CED9F9-E9D0-47FF-ABA9-F09F2A10D4EF}" srcOrd="0" destOrd="2" presId="urn:microsoft.com/office/officeart/2005/8/layout/vList2"/>
    <dgm:cxn modelId="{EBBA3945-16AE-46AB-9451-3C6A83091943}" type="presOf" srcId="{00E59878-3904-40AB-9CD7-4C32AB816B2A}" destId="{488B6B8D-D25F-493E-A569-1FAE258822F7}" srcOrd="0" destOrd="0" presId="urn:microsoft.com/office/officeart/2005/8/layout/vList2"/>
    <dgm:cxn modelId="{80FF8747-FEFF-43C6-AE30-C0E6222EC0C4}" srcId="{C23EB092-0124-489E-A52A-F36F5C695A39}" destId="{4A999CF7-1A35-4520-B5A6-E95153D862D9}" srcOrd="3" destOrd="0" parTransId="{B015086E-0AF8-426F-ABD8-5023D8CA3AFA}" sibTransId="{9F190266-2AF7-483A-B5DB-A91A8F9447FF}"/>
    <dgm:cxn modelId="{E3CBB348-AE06-4164-B3A6-EEA94185EFE2}" type="presOf" srcId="{4A999CF7-1A35-4520-B5A6-E95153D862D9}" destId="{B2D7D260-9AB5-438D-82C5-BAB068672FF8}" srcOrd="0" destOrd="0" presId="urn:microsoft.com/office/officeart/2005/8/layout/vList2"/>
    <dgm:cxn modelId="{FF4FF150-A241-41B9-ACD9-9C16FF8B8782}" srcId="{C23EB092-0124-489E-A52A-F36F5C695A39}" destId="{00E59878-3904-40AB-9CD7-4C32AB816B2A}" srcOrd="1" destOrd="0" parTransId="{5E0C88C4-752C-4385-86AA-4899770F98F7}" sibTransId="{8F654722-6B1E-449A-B233-76ADC897AB71}"/>
    <dgm:cxn modelId="{81EECE95-9414-4391-A62D-E9A2A753B64E}" srcId="{C23EB092-0124-489E-A52A-F36F5C695A39}" destId="{36F8F5DF-C00C-4022-9230-3BD037D37A3C}" srcOrd="0" destOrd="0" parTransId="{11494167-6B92-4209-835F-84AE3AD8C4A1}" sibTransId="{3A0DD6C4-1E69-42C7-A882-55E087D16D87}"/>
    <dgm:cxn modelId="{F2D1EC9F-3DAA-446A-88AD-8909C4DAD802}" srcId="{CC6936D0-D1D3-4E37-A039-A590E9D0F068}" destId="{B4C7ECC3-B3A3-4C36-91F8-57CAEC25595D}" srcOrd="0" destOrd="0" parTransId="{E29C45FA-FEB8-4326-8F05-57D44C32719D}" sibTransId="{C7D58943-4446-4DA6-901F-8FCBAEEA3546}"/>
    <dgm:cxn modelId="{F6CC1EAE-3A7A-4E62-B94E-1666C788E2C5}" srcId="{CC6936D0-D1D3-4E37-A039-A590E9D0F068}" destId="{2A3B5AB1-AEE0-46B0-9422-310444BF832B}" srcOrd="5" destOrd="0" parTransId="{661AB4CE-FB83-43A5-9F72-2E475B4CAB17}" sibTransId="{A76BE929-A315-4471-AE9A-E73985826790}"/>
    <dgm:cxn modelId="{8084CCB0-C492-4F6D-9DF9-EC9C196DDAF5}" type="presOf" srcId="{60F4B0D7-280D-49C8-8603-13580E586B7F}" destId="{22CED9F9-E9D0-47FF-ABA9-F09F2A10D4EF}" srcOrd="0" destOrd="3" presId="urn:microsoft.com/office/officeart/2005/8/layout/vList2"/>
    <dgm:cxn modelId="{8CBF71BD-A637-4A58-9485-38566DF256F5}" type="presOf" srcId="{B4C7ECC3-B3A3-4C36-91F8-57CAEC25595D}" destId="{22CED9F9-E9D0-47FF-ABA9-F09F2A10D4EF}" srcOrd="0" destOrd="0" presId="urn:microsoft.com/office/officeart/2005/8/layout/vList2"/>
    <dgm:cxn modelId="{87BCB5BE-4893-4917-8CD9-518B213B85FA}" srcId="{CC6936D0-D1D3-4E37-A039-A590E9D0F068}" destId="{60F4B0D7-280D-49C8-8603-13580E586B7F}" srcOrd="3" destOrd="0" parTransId="{0152165E-12B6-40EA-8D47-9583A0355CD2}" sibTransId="{0F1E6022-AD19-4127-AADC-2DD1B413D722}"/>
    <dgm:cxn modelId="{BA923DC1-BA0B-4118-8793-D4561A76C7AF}" type="presOf" srcId="{7E1341A9-E108-4492-B9A4-0E97CB0249AB}" destId="{22CED9F9-E9D0-47FF-ABA9-F09F2A10D4EF}" srcOrd="0" destOrd="1" presId="urn:microsoft.com/office/officeart/2005/8/layout/vList2"/>
    <dgm:cxn modelId="{4478BEC2-2707-436A-ADA4-CF4F3FCC14D5}" type="presOf" srcId="{642E5A43-2196-4B6E-A772-672269810C69}" destId="{AA996C8A-DEBC-409B-A78D-3E2F2E3A327F}" srcOrd="0" destOrd="0" presId="urn:microsoft.com/office/officeart/2005/8/layout/vList2"/>
    <dgm:cxn modelId="{3D37D2C5-97ED-463D-A729-70DF4437ED3E}" srcId="{C23EB092-0124-489E-A52A-F36F5C695A39}" destId="{642E5A43-2196-4B6E-A772-672269810C69}" srcOrd="2" destOrd="0" parTransId="{0324C897-7DBD-4E19-9561-8C782BDCE8AE}" sibTransId="{8E329FAC-F8AC-4D16-94E7-9B10CFB74FCF}"/>
    <dgm:cxn modelId="{9ADD5DD8-D16D-48AF-B726-16470BE7370A}" type="presOf" srcId="{A8A6D152-2B9B-4F71-B3F8-EB6E2F770DD9}" destId="{22CED9F9-E9D0-47FF-ABA9-F09F2A10D4EF}" srcOrd="0" destOrd="4" presId="urn:microsoft.com/office/officeart/2005/8/layout/vList2"/>
    <dgm:cxn modelId="{88E9C6E8-D8E5-44F3-985F-36D7EBE71752}" srcId="{C23EB092-0124-489E-A52A-F36F5C695A39}" destId="{CC6936D0-D1D3-4E37-A039-A590E9D0F068}" srcOrd="4" destOrd="0" parTransId="{C72D815B-F67E-448A-824C-62D3D725F0E8}" sibTransId="{4A95817F-1D03-4B35-9E75-E12EE3A7F2A0}"/>
    <dgm:cxn modelId="{4FCCEEF1-1AC6-447C-AD99-07B971ECB408}" type="presOf" srcId="{CC6936D0-D1D3-4E37-A039-A590E9D0F068}" destId="{9EB9373C-D2FE-4A1C-87CB-3BC218E42648}" srcOrd="0" destOrd="0" presId="urn:microsoft.com/office/officeart/2005/8/layout/vList2"/>
    <dgm:cxn modelId="{C68C05FB-284D-46C7-923D-8FCF7459C258}" type="presOf" srcId="{2A3B5AB1-AEE0-46B0-9422-310444BF832B}" destId="{22CED9F9-E9D0-47FF-ABA9-F09F2A10D4EF}" srcOrd="0" destOrd="5" presId="urn:microsoft.com/office/officeart/2005/8/layout/vList2"/>
    <dgm:cxn modelId="{8CEF21FC-3848-488C-91A1-967CA56B387E}" srcId="{CC6936D0-D1D3-4E37-A039-A590E9D0F068}" destId="{7E1341A9-E108-4492-B9A4-0E97CB0249AB}" srcOrd="1" destOrd="0" parTransId="{24D5E3D0-B977-449B-831C-522E0D2BD12E}" sibTransId="{275BA9D2-C5DE-463C-9D3E-AB01B9895867}"/>
    <dgm:cxn modelId="{C6D3375F-2F0D-4773-B039-5D4BE993777D}" type="presParOf" srcId="{3F9FFCE7-4015-4E41-B3CB-C5C844DB43B1}" destId="{F0FDB208-AE8D-4919-AE94-66C474CB785F}" srcOrd="0" destOrd="0" presId="urn:microsoft.com/office/officeart/2005/8/layout/vList2"/>
    <dgm:cxn modelId="{BF22752C-EFA8-414A-ACDB-78B64362BB3D}" type="presParOf" srcId="{3F9FFCE7-4015-4E41-B3CB-C5C844DB43B1}" destId="{87050D5F-0EA0-41D1-95FA-3C87DB9540FD}" srcOrd="1" destOrd="0" presId="urn:microsoft.com/office/officeart/2005/8/layout/vList2"/>
    <dgm:cxn modelId="{D9CAF792-6209-4394-A1EA-442D5940DB20}" type="presParOf" srcId="{3F9FFCE7-4015-4E41-B3CB-C5C844DB43B1}" destId="{488B6B8D-D25F-493E-A569-1FAE258822F7}" srcOrd="2" destOrd="0" presId="urn:microsoft.com/office/officeart/2005/8/layout/vList2"/>
    <dgm:cxn modelId="{63063F6B-2858-4F04-A98B-7907091D8036}" type="presParOf" srcId="{3F9FFCE7-4015-4E41-B3CB-C5C844DB43B1}" destId="{33087ED7-3D85-4E6A-83A9-E5D00206CCFF}" srcOrd="3" destOrd="0" presId="urn:microsoft.com/office/officeart/2005/8/layout/vList2"/>
    <dgm:cxn modelId="{F87AF2FE-0112-476D-8C11-B896968FA4D5}" type="presParOf" srcId="{3F9FFCE7-4015-4E41-B3CB-C5C844DB43B1}" destId="{AA996C8A-DEBC-409B-A78D-3E2F2E3A327F}" srcOrd="4" destOrd="0" presId="urn:microsoft.com/office/officeart/2005/8/layout/vList2"/>
    <dgm:cxn modelId="{600EE271-C7F7-4D63-BB39-EFF35345FC12}" type="presParOf" srcId="{3F9FFCE7-4015-4E41-B3CB-C5C844DB43B1}" destId="{5369FC9B-8637-478C-94BC-410524B5805C}" srcOrd="5" destOrd="0" presId="urn:microsoft.com/office/officeart/2005/8/layout/vList2"/>
    <dgm:cxn modelId="{3686F815-2526-4329-A351-25BAD39F204A}" type="presParOf" srcId="{3F9FFCE7-4015-4E41-B3CB-C5C844DB43B1}" destId="{B2D7D260-9AB5-438D-82C5-BAB068672FF8}" srcOrd="6" destOrd="0" presId="urn:microsoft.com/office/officeart/2005/8/layout/vList2"/>
    <dgm:cxn modelId="{E6B27A68-2046-4295-86EB-12B2054E3F84}" type="presParOf" srcId="{3F9FFCE7-4015-4E41-B3CB-C5C844DB43B1}" destId="{732B998D-64EC-40D8-81B2-51DB6844AF9C}" srcOrd="7" destOrd="0" presId="urn:microsoft.com/office/officeart/2005/8/layout/vList2"/>
    <dgm:cxn modelId="{726BA7D8-B6B7-4D3E-8A07-2C0DE542759F}" type="presParOf" srcId="{3F9FFCE7-4015-4E41-B3CB-C5C844DB43B1}" destId="{9EB9373C-D2FE-4A1C-87CB-3BC218E42648}" srcOrd="8" destOrd="0" presId="urn:microsoft.com/office/officeart/2005/8/layout/vList2"/>
    <dgm:cxn modelId="{AA90B2DE-5692-49F2-8ADE-082A9030DD6A}" type="presParOf" srcId="{3F9FFCE7-4015-4E41-B3CB-C5C844DB43B1}" destId="{22CED9F9-E9D0-47FF-ABA9-F09F2A10D4EF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1188F7-A13F-4EDA-BBCE-FF960875E14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E0E22B6-4241-4F5D-9D6E-89DAF34EE1E2}">
      <dgm:prSet/>
      <dgm:spPr/>
      <dgm:t>
        <a:bodyPr/>
        <a:lstStyle/>
        <a:p>
          <a:r>
            <a:rPr lang="en-US"/>
            <a:t>AKI occurs in approximately 5% to 25% of all hospitalized patients</a:t>
          </a:r>
        </a:p>
      </dgm:t>
    </dgm:pt>
    <dgm:pt modelId="{E0BFCA41-64B2-4D46-B462-8F4154E1CE85}" type="parTrans" cxnId="{7358F65F-7850-4091-8DEE-47E9AFC557B6}">
      <dgm:prSet/>
      <dgm:spPr/>
      <dgm:t>
        <a:bodyPr/>
        <a:lstStyle/>
        <a:p>
          <a:endParaRPr lang="en-US"/>
        </a:p>
      </dgm:t>
    </dgm:pt>
    <dgm:pt modelId="{03E044C0-D9E0-4FA7-9EE8-500304ED50F1}" type="sibTrans" cxnId="{7358F65F-7850-4091-8DEE-47E9AFC557B6}">
      <dgm:prSet/>
      <dgm:spPr/>
      <dgm:t>
        <a:bodyPr/>
        <a:lstStyle/>
        <a:p>
          <a:endParaRPr lang="en-US"/>
        </a:p>
      </dgm:t>
    </dgm:pt>
    <dgm:pt modelId="{8B2E08FD-6A89-4678-B587-B354BD33DD91}">
      <dgm:prSet/>
      <dgm:spPr/>
      <dgm:t>
        <a:bodyPr/>
        <a:lstStyle/>
        <a:p>
          <a:r>
            <a:rPr lang="en-US"/>
            <a:t>AKI is also a serious perioperative complication for patients undergoing major surgery</a:t>
          </a:r>
        </a:p>
      </dgm:t>
    </dgm:pt>
    <dgm:pt modelId="{CF2F6808-7F2A-4542-B1B0-173B838DA478}" type="parTrans" cxnId="{57AA6411-91EA-4911-9173-6CA8C6E89239}">
      <dgm:prSet/>
      <dgm:spPr/>
      <dgm:t>
        <a:bodyPr/>
        <a:lstStyle/>
        <a:p>
          <a:endParaRPr lang="en-US"/>
        </a:p>
      </dgm:t>
    </dgm:pt>
    <dgm:pt modelId="{746C482B-E7B3-4761-AC72-66E204B377B4}" type="sibTrans" cxnId="{57AA6411-91EA-4911-9173-6CA8C6E89239}">
      <dgm:prSet/>
      <dgm:spPr/>
      <dgm:t>
        <a:bodyPr/>
        <a:lstStyle/>
        <a:p>
          <a:endParaRPr lang="en-US"/>
        </a:p>
      </dgm:t>
    </dgm:pt>
    <dgm:pt modelId="{9288A7AE-5A0F-414B-B464-7C7361EC220F}">
      <dgm:prSet/>
      <dgm:spPr/>
      <dgm:t>
        <a:bodyPr/>
        <a:lstStyle/>
        <a:p>
          <a:r>
            <a:rPr lang="en-US"/>
            <a:t>Perioperative AKI increases perioperative morbidity, mortality, and costs</a:t>
          </a:r>
        </a:p>
      </dgm:t>
    </dgm:pt>
    <dgm:pt modelId="{04382C83-F402-4F58-A9BD-EDEFD86AABBF}" type="parTrans" cxnId="{9D10B5FB-E620-4E7E-B60E-B05779145BF3}">
      <dgm:prSet/>
      <dgm:spPr/>
      <dgm:t>
        <a:bodyPr/>
        <a:lstStyle/>
        <a:p>
          <a:endParaRPr lang="en-US"/>
        </a:p>
      </dgm:t>
    </dgm:pt>
    <dgm:pt modelId="{E5CDE1D3-4236-4CE0-867F-6FF1998A17DC}" type="sibTrans" cxnId="{9D10B5FB-E620-4E7E-B60E-B05779145BF3}">
      <dgm:prSet/>
      <dgm:spPr/>
      <dgm:t>
        <a:bodyPr/>
        <a:lstStyle/>
        <a:p>
          <a:endParaRPr lang="en-US"/>
        </a:p>
      </dgm:t>
    </dgm:pt>
    <dgm:pt modelId="{9C14FCC2-E285-4A27-BF67-C4EBF05E1265}" type="pres">
      <dgm:prSet presAssocID="{481188F7-A13F-4EDA-BBCE-FF960875E14B}" presName="linear" presStyleCnt="0">
        <dgm:presLayoutVars>
          <dgm:animLvl val="lvl"/>
          <dgm:resizeHandles val="exact"/>
        </dgm:presLayoutVars>
      </dgm:prSet>
      <dgm:spPr/>
    </dgm:pt>
    <dgm:pt modelId="{29E8B7D1-3E78-45CE-8784-0955C0ABDBE6}" type="pres">
      <dgm:prSet presAssocID="{7E0E22B6-4241-4F5D-9D6E-89DAF34EE1E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526F981-C577-4115-B876-4688D1FD9662}" type="pres">
      <dgm:prSet presAssocID="{03E044C0-D9E0-4FA7-9EE8-500304ED50F1}" presName="spacer" presStyleCnt="0"/>
      <dgm:spPr/>
    </dgm:pt>
    <dgm:pt modelId="{ABF1BFB4-E541-4306-817C-2E2FB6620A37}" type="pres">
      <dgm:prSet presAssocID="{8B2E08FD-6A89-4678-B587-B354BD33DD9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DC51E15-8132-4A09-AB50-C85E8F4D864A}" type="pres">
      <dgm:prSet presAssocID="{746C482B-E7B3-4761-AC72-66E204B377B4}" presName="spacer" presStyleCnt="0"/>
      <dgm:spPr/>
    </dgm:pt>
    <dgm:pt modelId="{B4C67B83-934F-4E41-A090-888376C53C56}" type="pres">
      <dgm:prSet presAssocID="{9288A7AE-5A0F-414B-B464-7C7361EC220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7AA6411-91EA-4911-9173-6CA8C6E89239}" srcId="{481188F7-A13F-4EDA-BBCE-FF960875E14B}" destId="{8B2E08FD-6A89-4678-B587-B354BD33DD91}" srcOrd="1" destOrd="0" parTransId="{CF2F6808-7F2A-4542-B1B0-173B838DA478}" sibTransId="{746C482B-E7B3-4761-AC72-66E204B377B4}"/>
    <dgm:cxn modelId="{7358F65F-7850-4091-8DEE-47E9AFC557B6}" srcId="{481188F7-A13F-4EDA-BBCE-FF960875E14B}" destId="{7E0E22B6-4241-4F5D-9D6E-89DAF34EE1E2}" srcOrd="0" destOrd="0" parTransId="{E0BFCA41-64B2-4D46-B462-8F4154E1CE85}" sibTransId="{03E044C0-D9E0-4FA7-9EE8-500304ED50F1}"/>
    <dgm:cxn modelId="{514DE265-C9CD-4E02-B021-4D468DF2BEF1}" type="presOf" srcId="{8B2E08FD-6A89-4678-B587-B354BD33DD91}" destId="{ABF1BFB4-E541-4306-817C-2E2FB6620A37}" srcOrd="0" destOrd="0" presId="urn:microsoft.com/office/officeart/2005/8/layout/vList2"/>
    <dgm:cxn modelId="{6FF68992-5855-47A7-AD37-1F4363799115}" type="presOf" srcId="{481188F7-A13F-4EDA-BBCE-FF960875E14B}" destId="{9C14FCC2-E285-4A27-BF67-C4EBF05E1265}" srcOrd="0" destOrd="0" presId="urn:microsoft.com/office/officeart/2005/8/layout/vList2"/>
    <dgm:cxn modelId="{B6FD31A5-7B6B-4A15-B614-0BE236290FD0}" type="presOf" srcId="{7E0E22B6-4241-4F5D-9D6E-89DAF34EE1E2}" destId="{29E8B7D1-3E78-45CE-8784-0955C0ABDBE6}" srcOrd="0" destOrd="0" presId="urn:microsoft.com/office/officeart/2005/8/layout/vList2"/>
    <dgm:cxn modelId="{6D343AB5-EFEE-4700-9981-826D97CC717C}" type="presOf" srcId="{9288A7AE-5A0F-414B-B464-7C7361EC220F}" destId="{B4C67B83-934F-4E41-A090-888376C53C56}" srcOrd="0" destOrd="0" presId="urn:microsoft.com/office/officeart/2005/8/layout/vList2"/>
    <dgm:cxn modelId="{9D10B5FB-E620-4E7E-B60E-B05779145BF3}" srcId="{481188F7-A13F-4EDA-BBCE-FF960875E14B}" destId="{9288A7AE-5A0F-414B-B464-7C7361EC220F}" srcOrd="2" destOrd="0" parTransId="{04382C83-F402-4F58-A9BD-EDEFD86AABBF}" sibTransId="{E5CDE1D3-4236-4CE0-867F-6FF1998A17DC}"/>
    <dgm:cxn modelId="{AD65E799-7D73-4FB2-8AFE-3A7FB59A9D61}" type="presParOf" srcId="{9C14FCC2-E285-4A27-BF67-C4EBF05E1265}" destId="{29E8B7D1-3E78-45CE-8784-0955C0ABDBE6}" srcOrd="0" destOrd="0" presId="urn:microsoft.com/office/officeart/2005/8/layout/vList2"/>
    <dgm:cxn modelId="{27521296-399D-4B0B-8064-87A07429A859}" type="presParOf" srcId="{9C14FCC2-E285-4A27-BF67-C4EBF05E1265}" destId="{E526F981-C577-4115-B876-4688D1FD9662}" srcOrd="1" destOrd="0" presId="urn:microsoft.com/office/officeart/2005/8/layout/vList2"/>
    <dgm:cxn modelId="{CA3A7C06-8D51-4624-B26E-B6A8D976ABF3}" type="presParOf" srcId="{9C14FCC2-E285-4A27-BF67-C4EBF05E1265}" destId="{ABF1BFB4-E541-4306-817C-2E2FB6620A37}" srcOrd="2" destOrd="0" presId="urn:microsoft.com/office/officeart/2005/8/layout/vList2"/>
    <dgm:cxn modelId="{DB1B4345-BC72-4BD9-90DC-B30E9D913996}" type="presParOf" srcId="{9C14FCC2-E285-4A27-BF67-C4EBF05E1265}" destId="{3DC51E15-8132-4A09-AB50-C85E8F4D864A}" srcOrd="3" destOrd="0" presId="urn:microsoft.com/office/officeart/2005/8/layout/vList2"/>
    <dgm:cxn modelId="{C2AED2D7-AF3A-4B62-BCBD-17D5B4C8691D}" type="presParOf" srcId="{9C14FCC2-E285-4A27-BF67-C4EBF05E1265}" destId="{B4C67B83-934F-4E41-A090-888376C53C5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3ED080-B05E-4A63-8E3C-07554D835BA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B83F689-EE25-4E97-899B-7B696468D67A}">
      <dgm:prSet/>
      <dgm:spPr/>
      <dgm:t>
        <a:bodyPr/>
        <a:lstStyle/>
        <a:p>
          <a:r>
            <a:rPr lang="en-US"/>
            <a:t>NPO </a:t>
          </a:r>
        </a:p>
      </dgm:t>
    </dgm:pt>
    <dgm:pt modelId="{40743C10-F9D8-4A8D-A467-5F6A62255BA2}" type="parTrans" cxnId="{6DAD422E-02F9-48EA-95D4-38DACA3F5AA8}">
      <dgm:prSet/>
      <dgm:spPr/>
      <dgm:t>
        <a:bodyPr/>
        <a:lstStyle/>
        <a:p>
          <a:endParaRPr lang="en-US"/>
        </a:p>
      </dgm:t>
    </dgm:pt>
    <dgm:pt modelId="{39855BB7-73EC-4CE3-9886-D6B11565AD3D}" type="sibTrans" cxnId="{6DAD422E-02F9-48EA-95D4-38DACA3F5AA8}">
      <dgm:prSet/>
      <dgm:spPr/>
      <dgm:t>
        <a:bodyPr/>
        <a:lstStyle/>
        <a:p>
          <a:endParaRPr lang="en-US"/>
        </a:p>
      </dgm:t>
    </dgm:pt>
    <dgm:pt modelId="{E78AD72A-06DC-4A7C-B1A3-074B1F894C77}">
      <dgm:prSet/>
      <dgm:spPr/>
      <dgm:t>
        <a:bodyPr/>
        <a:lstStyle/>
        <a:p>
          <a:r>
            <a:rPr lang="en-US"/>
            <a:t>Informed consent</a:t>
          </a:r>
        </a:p>
      </dgm:t>
    </dgm:pt>
    <dgm:pt modelId="{7CE9E77F-6669-4F7F-BF08-939D9C093788}" type="parTrans" cxnId="{D9F48101-DB1B-49EE-B0F5-4E71A1B35449}">
      <dgm:prSet/>
      <dgm:spPr/>
      <dgm:t>
        <a:bodyPr/>
        <a:lstStyle/>
        <a:p>
          <a:endParaRPr lang="en-US"/>
        </a:p>
      </dgm:t>
    </dgm:pt>
    <dgm:pt modelId="{247E182B-0B46-44D1-AF83-443BA70C256D}" type="sibTrans" cxnId="{D9F48101-DB1B-49EE-B0F5-4E71A1B35449}">
      <dgm:prSet/>
      <dgm:spPr/>
      <dgm:t>
        <a:bodyPr/>
        <a:lstStyle/>
        <a:p>
          <a:endParaRPr lang="en-US"/>
        </a:p>
      </dgm:t>
    </dgm:pt>
    <dgm:pt modelId="{881185AE-B397-414F-8AB2-3C4619285AF7}">
      <dgm:prSet/>
      <dgm:spPr/>
      <dgm:t>
        <a:bodyPr/>
        <a:lstStyle/>
        <a:p>
          <a:r>
            <a:rPr lang="en-US"/>
            <a:t>IV fluid : Isotonic crystalloid</a:t>
          </a:r>
        </a:p>
      </dgm:t>
    </dgm:pt>
    <dgm:pt modelId="{62AFC180-D29D-4501-82BB-E6E4924B173E}" type="parTrans" cxnId="{C0B0DF0A-48BB-40B8-A846-BE723C110381}">
      <dgm:prSet/>
      <dgm:spPr/>
      <dgm:t>
        <a:bodyPr/>
        <a:lstStyle/>
        <a:p>
          <a:endParaRPr lang="en-US"/>
        </a:p>
      </dgm:t>
    </dgm:pt>
    <dgm:pt modelId="{7BDAE122-05B4-461E-B8F3-56A363C73293}" type="sibTrans" cxnId="{C0B0DF0A-48BB-40B8-A846-BE723C110381}">
      <dgm:prSet/>
      <dgm:spPr/>
      <dgm:t>
        <a:bodyPr/>
        <a:lstStyle/>
        <a:p>
          <a:endParaRPr lang="en-US"/>
        </a:p>
      </dgm:t>
    </dgm:pt>
    <dgm:pt modelId="{21397E23-3A27-4A16-A5B8-3BA124A9B1DA}">
      <dgm:prSet/>
      <dgm:spPr/>
      <dgm:t>
        <a:bodyPr/>
        <a:lstStyle/>
        <a:p>
          <a:r>
            <a:rPr lang="en-US"/>
            <a:t>Blood component</a:t>
          </a:r>
        </a:p>
      </dgm:t>
    </dgm:pt>
    <dgm:pt modelId="{85F7FAE1-AB20-460B-9E12-B59A21E53A4C}" type="parTrans" cxnId="{AA388DC6-9AB5-4F6C-A43B-AC486389B81F}">
      <dgm:prSet/>
      <dgm:spPr/>
      <dgm:t>
        <a:bodyPr/>
        <a:lstStyle/>
        <a:p>
          <a:endParaRPr lang="en-US"/>
        </a:p>
      </dgm:t>
    </dgm:pt>
    <dgm:pt modelId="{B29ACFFB-03A8-4F61-98A6-256BAAFFA294}" type="sibTrans" cxnId="{AA388DC6-9AB5-4F6C-A43B-AC486389B81F}">
      <dgm:prSet/>
      <dgm:spPr/>
      <dgm:t>
        <a:bodyPr/>
        <a:lstStyle/>
        <a:p>
          <a:endParaRPr lang="en-US"/>
        </a:p>
      </dgm:t>
    </dgm:pt>
    <dgm:pt modelId="{8B5FF133-9317-4B5B-A93D-A9B53668EAAF}">
      <dgm:prSet/>
      <dgm:spPr/>
      <dgm:t>
        <a:bodyPr/>
        <a:lstStyle/>
        <a:p>
          <a:r>
            <a:rPr lang="en-US"/>
            <a:t>Antibiotics</a:t>
          </a:r>
        </a:p>
      </dgm:t>
    </dgm:pt>
    <dgm:pt modelId="{2A666CFD-1FB8-4065-9D19-95186CB69406}" type="parTrans" cxnId="{259CFD85-7E30-49E6-A00C-8CFA66BBB95C}">
      <dgm:prSet/>
      <dgm:spPr/>
      <dgm:t>
        <a:bodyPr/>
        <a:lstStyle/>
        <a:p>
          <a:endParaRPr lang="en-US"/>
        </a:p>
      </dgm:t>
    </dgm:pt>
    <dgm:pt modelId="{4BB35869-62B8-424C-8268-2BC997446C68}" type="sibTrans" cxnId="{259CFD85-7E30-49E6-A00C-8CFA66BBB95C}">
      <dgm:prSet/>
      <dgm:spPr/>
      <dgm:t>
        <a:bodyPr/>
        <a:lstStyle/>
        <a:p>
          <a:endParaRPr lang="en-US"/>
        </a:p>
      </dgm:t>
    </dgm:pt>
    <dgm:pt modelId="{60B71A0B-24A9-4C6F-B1D0-ECB5883278C4}">
      <dgm:prSet/>
      <dgm:spPr/>
      <dgm:t>
        <a:bodyPr/>
        <a:lstStyle/>
        <a:p>
          <a:r>
            <a:rPr lang="en-US"/>
            <a:t>Evaluate volume status</a:t>
          </a:r>
        </a:p>
      </dgm:t>
    </dgm:pt>
    <dgm:pt modelId="{329F9870-45F2-449F-9D81-D6CD2EED6EE6}" type="parTrans" cxnId="{1620A714-DB94-49D7-B639-F623EC4F6275}">
      <dgm:prSet/>
      <dgm:spPr/>
      <dgm:t>
        <a:bodyPr/>
        <a:lstStyle/>
        <a:p>
          <a:endParaRPr lang="en-US"/>
        </a:p>
      </dgm:t>
    </dgm:pt>
    <dgm:pt modelId="{0F0E6CB4-89C2-4A68-8A70-3BA655978431}" type="sibTrans" cxnId="{1620A714-DB94-49D7-B639-F623EC4F6275}">
      <dgm:prSet/>
      <dgm:spPr/>
      <dgm:t>
        <a:bodyPr/>
        <a:lstStyle/>
        <a:p>
          <a:endParaRPr lang="en-US"/>
        </a:p>
      </dgm:t>
    </dgm:pt>
    <dgm:pt modelId="{A6B29F0D-AD9D-4223-B8A0-C50781D85F84}" type="pres">
      <dgm:prSet presAssocID="{343ED080-B05E-4A63-8E3C-07554D835BAE}" presName="linear" presStyleCnt="0">
        <dgm:presLayoutVars>
          <dgm:animLvl val="lvl"/>
          <dgm:resizeHandles val="exact"/>
        </dgm:presLayoutVars>
      </dgm:prSet>
      <dgm:spPr/>
    </dgm:pt>
    <dgm:pt modelId="{89E0CC76-D29A-4309-AF7B-DA3081446C98}" type="pres">
      <dgm:prSet presAssocID="{BB83F689-EE25-4E97-899B-7B696468D67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AC9B706-738C-4DEF-AB5A-4411C27DB453}" type="pres">
      <dgm:prSet presAssocID="{39855BB7-73EC-4CE3-9886-D6B11565AD3D}" presName="spacer" presStyleCnt="0"/>
      <dgm:spPr/>
    </dgm:pt>
    <dgm:pt modelId="{FDE1B8A7-BC4A-41FD-8478-7F57CF52D3A9}" type="pres">
      <dgm:prSet presAssocID="{E78AD72A-06DC-4A7C-B1A3-074B1F894C77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09C0C0F-1348-4E2B-850A-0B2772C31128}" type="pres">
      <dgm:prSet presAssocID="{247E182B-0B46-44D1-AF83-443BA70C256D}" presName="spacer" presStyleCnt="0"/>
      <dgm:spPr/>
    </dgm:pt>
    <dgm:pt modelId="{C3B8FAD6-E589-4C6A-8436-C612E0D2AE19}" type="pres">
      <dgm:prSet presAssocID="{881185AE-B397-414F-8AB2-3C4619285AF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951B486-9DE2-47B1-B630-24E05DBE46D5}" type="pres">
      <dgm:prSet presAssocID="{7BDAE122-05B4-461E-B8F3-56A363C73293}" presName="spacer" presStyleCnt="0"/>
      <dgm:spPr/>
    </dgm:pt>
    <dgm:pt modelId="{D80FD8B0-EF0E-40AB-B3D4-F0403C8C7DB9}" type="pres">
      <dgm:prSet presAssocID="{21397E23-3A27-4A16-A5B8-3BA124A9B1DA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E110827A-37D4-48FE-B2A0-6699E0E2B249}" type="pres">
      <dgm:prSet presAssocID="{B29ACFFB-03A8-4F61-98A6-256BAAFFA294}" presName="spacer" presStyleCnt="0"/>
      <dgm:spPr/>
    </dgm:pt>
    <dgm:pt modelId="{89B62FD6-63B0-46C3-97CF-64E8D9DB652A}" type="pres">
      <dgm:prSet presAssocID="{8B5FF133-9317-4B5B-A93D-A9B53668EAAF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710DE0B5-8948-4100-A2E2-EA5728333C46}" type="pres">
      <dgm:prSet presAssocID="{4BB35869-62B8-424C-8268-2BC997446C68}" presName="spacer" presStyleCnt="0"/>
      <dgm:spPr/>
    </dgm:pt>
    <dgm:pt modelId="{7950DF76-12CE-4A97-9E38-7DDA78A75D10}" type="pres">
      <dgm:prSet presAssocID="{60B71A0B-24A9-4C6F-B1D0-ECB5883278C4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D9F48101-DB1B-49EE-B0F5-4E71A1B35449}" srcId="{343ED080-B05E-4A63-8E3C-07554D835BAE}" destId="{E78AD72A-06DC-4A7C-B1A3-074B1F894C77}" srcOrd="1" destOrd="0" parTransId="{7CE9E77F-6669-4F7F-BF08-939D9C093788}" sibTransId="{247E182B-0B46-44D1-AF83-443BA70C256D}"/>
    <dgm:cxn modelId="{A04B6703-78C7-487C-9C9D-5B9170F6BA18}" type="presOf" srcId="{8B5FF133-9317-4B5B-A93D-A9B53668EAAF}" destId="{89B62FD6-63B0-46C3-97CF-64E8D9DB652A}" srcOrd="0" destOrd="0" presId="urn:microsoft.com/office/officeart/2005/8/layout/vList2"/>
    <dgm:cxn modelId="{C0B0DF0A-48BB-40B8-A846-BE723C110381}" srcId="{343ED080-B05E-4A63-8E3C-07554D835BAE}" destId="{881185AE-B397-414F-8AB2-3C4619285AF7}" srcOrd="2" destOrd="0" parTransId="{62AFC180-D29D-4501-82BB-E6E4924B173E}" sibTransId="{7BDAE122-05B4-461E-B8F3-56A363C73293}"/>
    <dgm:cxn modelId="{1620A714-DB94-49D7-B639-F623EC4F6275}" srcId="{343ED080-B05E-4A63-8E3C-07554D835BAE}" destId="{60B71A0B-24A9-4C6F-B1D0-ECB5883278C4}" srcOrd="5" destOrd="0" parTransId="{329F9870-45F2-449F-9D81-D6CD2EED6EE6}" sibTransId="{0F0E6CB4-89C2-4A68-8A70-3BA655978431}"/>
    <dgm:cxn modelId="{F629031A-FB1E-421B-B92F-1B4FE856CBFC}" type="presOf" srcId="{BB83F689-EE25-4E97-899B-7B696468D67A}" destId="{89E0CC76-D29A-4309-AF7B-DA3081446C98}" srcOrd="0" destOrd="0" presId="urn:microsoft.com/office/officeart/2005/8/layout/vList2"/>
    <dgm:cxn modelId="{3C15BB29-B2A4-4706-A732-7D9CDE71714F}" type="presOf" srcId="{21397E23-3A27-4A16-A5B8-3BA124A9B1DA}" destId="{D80FD8B0-EF0E-40AB-B3D4-F0403C8C7DB9}" srcOrd="0" destOrd="0" presId="urn:microsoft.com/office/officeart/2005/8/layout/vList2"/>
    <dgm:cxn modelId="{6DAD422E-02F9-48EA-95D4-38DACA3F5AA8}" srcId="{343ED080-B05E-4A63-8E3C-07554D835BAE}" destId="{BB83F689-EE25-4E97-899B-7B696468D67A}" srcOrd="0" destOrd="0" parTransId="{40743C10-F9D8-4A8D-A467-5F6A62255BA2}" sibTransId="{39855BB7-73EC-4CE3-9886-D6B11565AD3D}"/>
    <dgm:cxn modelId="{8E7AAF43-6ED0-43A4-9737-06E1D73D44A3}" type="presOf" srcId="{881185AE-B397-414F-8AB2-3C4619285AF7}" destId="{C3B8FAD6-E589-4C6A-8436-C612E0D2AE19}" srcOrd="0" destOrd="0" presId="urn:microsoft.com/office/officeart/2005/8/layout/vList2"/>
    <dgm:cxn modelId="{F1B9C083-1F73-4386-A422-7AE17975B8C6}" type="presOf" srcId="{E78AD72A-06DC-4A7C-B1A3-074B1F894C77}" destId="{FDE1B8A7-BC4A-41FD-8478-7F57CF52D3A9}" srcOrd="0" destOrd="0" presId="urn:microsoft.com/office/officeart/2005/8/layout/vList2"/>
    <dgm:cxn modelId="{259CFD85-7E30-49E6-A00C-8CFA66BBB95C}" srcId="{343ED080-B05E-4A63-8E3C-07554D835BAE}" destId="{8B5FF133-9317-4B5B-A93D-A9B53668EAAF}" srcOrd="4" destOrd="0" parTransId="{2A666CFD-1FB8-4065-9D19-95186CB69406}" sibTransId="{4BB35869-62B8-424C-8268-2BC997446C68}"/>
    <dgm:cxn modelId="{6FE44B9D-C5B2-4587-AFF1-FDDF87FF2922}" type="presOf" srcId="{60B71A0B-24A9-4C6F-B1D0-ECB5883278C4}" destId="{7950DF76-12CE-4A97-9E38-7DDA78A75D10}" srcOrd="0" destOrd="0" presId="urn:microsoft.com/office/officeart/2005/8/layout/vList2"/>
    <dgm:cxn modelId="{0E9557BE-EE9C-43E3-9D6B-7753B5C6086D}" type="presOf" srcId="{343ED080-B05E-4A63-8E3C-07554D835BAE}" destId="{A6B29F0D-AD9D-4223-B8A0-C50781D85F84}" srcOrd="0" destOrd="0" presId="urn:microsoft.com/office/officeart/2005/8/layout/vList2"/>
    <dgm:cxn modelId="{AA388DC6-9AB5-4F6C-A43B-AC486389B81F}" srcId="{343ED080-B05E-4A63-8E3C-07554D835BAE}" destId="{21397E23-3A27-4A16-A5B8-3BA124A9B1DA}" srcOrd="3" destOrd="0" parTransId="{85F7FAE1-AB20-460B-9E12-B59A21E53A4C}" sibTransId="{B29ACFFB-03A8-4F61-98A6-256BAAFFA294}"/>
    <dgm:cxn modelId="{87CC6A5B-212E-4F53-845C-EBF62F293445}" type="presParOf" srcId="{A6B29F0D-AD9D-4223-B8A0-C50781D85F84}" destId="{89E0CC76-D29A-4309-AF7B-DA3081446C98}" srcOrd="0" destOrd="0" presId="urn:microsoft.com/office/officeart/2005/8/layout/vList2"/>
    <dgm:cxn modelId="{04C5D843-D31E-4F66-A23D-47ECEE204A7B}" type="presParOf" srcId="{A6B29F0D-AD9D-4223-B8A0-C50781D85F84}" destId="{7AC9B706-738C-4DEF-AB5A-4411C27DB453}" srcOrd="1" destOrd="0" presId="urn:microsoft.com/office/officeart/2005/8/layout/vList2"/>
    <dgm:cxn modelId="{DFBF38C2-6C10-41DF-9456-CA5AA0FE222A}" type="presParOf" srcId="{A6B29F0D-AD9D-4223-B8A0-C50781D85F84}" destId="{FDE1B8A7-BC4A-41FD-8478-7F57CF52D3A9}" srcOrd="2" destOrd="0" presId="urn:microsoft.com/office/officeart/2005/8/layout/vList2"/>
    <dgm:cxn modelId="{F4BB7FEC-334C-4EC3-9690-ACFAF34016C8}" type="presParOf" srcId="{A6B29F0D-AD9D-4223-B8A0-C50781D85F84}" destId="{609C0C0F-1348-4E2B-850A-0B2772C31128}" srcOrd="3" destOrd="0" presId="urn:microsoft.com/office/officeart/2005/8/layout/vList2"/>
    <dgm:cxn modelId="{8F981735-91BF-420F-8C7F-21DB029651F5}" type="presParOf" srcId="{A6B29F0D-AD9D-4223-B8A0-C50781D85F84}" destId="{C3B8FAD6-E589-4C6A-8436-C612E0D2AE19}" srcOrd="4" destOrd="0" presId="urn:microsoft.com/office/officeart/2005/8/layout/vList2"/>
    <dgm:cxn modelId="{B1D0B3CC-025B-427B-902E-CB177BC4C08F}" type="presParOf" srcId="{A6B29F0D-AD9D-4223-B8A0-C50781D85F84}" destId="{1951B486-9DE2-47B1-B630-24E05DBE46D5}" srcOrd="5" destOrd="0" presId="urn:microsoft.com/office/officeart/2005/8/layout/vList2"/>
    <dgm:cxn modelId="{F4FECA92-1DEE-40D5-AEED-432A0B98B250}" type="presParOf" srcId="{A6B29F0D-AD9D-4223-B8A0-C50781D85F84}" destId="{D80FD8B0-EF0E-40AB-B3D4-F0403C8C7DB9}" srcOrd="6" destOrd="0" presId="urn:microsoft.com/office/officeart/2005/8/layout/vList2"/>
    <dgm:cxn modelId="{09E41ADA-B227-446A-9CE7-CB8B624A44CB}" type="presParOf" srcId="{A6B29F0D-AD9D-4223-B8A0-C50781D85F84}" destId="{E110827A-37D4-48FE-B2A0-6699E0E2B249}" srcOrd="7" destOrd="0" presId="urn:microsoft.com/office/officeart/2005/8/layout/vList2"/>
    <dgm:cxn modelId="{EF8EE663-EF49-4C91-9AAC-A967627B0D96}" type="presParOf" srcId="{A6B29F0D-AD9D-4223-B8A0-C50781D85F84}" destId="{89B62FD6-63B0-46C3-97CF-64E8D9DB652A}" srcOrd="8" destOrd="0" presId="urn:microsoft.com/office/officeart/2005/8/layout/vList2"/>
    <dgm:cxn modelId="{6AF0EA54-726B-473B-9923-77930EF3B015}" type="presParOf" srcId="{A6B29F0D-AD9D-4223-B8A0-C50781D85F84}" destId="{710DE0B5-8948-4100-A2E2-EA5728333C46}" srcOrd="9" destOrd="0" presId="urn:microsoft.com/office/officeart/2005/8/layout/vList2"/>
    <dgm:cxn modelId="{D9724583-1F4A-4EA7-B011-A77567C148FB}" type="presParOf" srcId="{A6B29F0D-AD9D-4223-B8A0-C50781D85F84}" destId="{7950DF76-12CE-4A97-9E38-7DDA78A75D1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0D254F-5D7A-4A9C-82F4-AADF7D79CF7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AD7FC48-89C4-474E-8B41-A57A3F113CCB}">
      <dgm:prSet/>
      <dgm:spPr/>
      <dgm:t>
        <a:bodyPr/>
        <a:lstStyle/>
        <a:p>
          <a:r>
            <a:rPr lang="en-US"/>
            <a:t>Chemoprophylaxis for patients at risk for aspiration</a:t>
          </a:r>
        </a:p>
      </dgm:t>
    </dgm:pt>
    <dgm:pt modelId="{44ED5C16-6908-4269-87F6-E18283D4A5CA}" type="parTrans" cxnId="{A48BB76F-1D5E-4E81-A641-3D57D90BBF7F}">
      <dgm:prSet/>
      <dgm:spPr/>
      <dgm:t>
        <a:bodyPr/>
        <a:lstStyle/>
        <a:p>
          <a:endParaRPr lang="en-US"/>
        </a:p>
      </dgm:t>
    </dgm:pt>
    <dgm:pt modelId="{C5296497-AF89-463F-A700-996411FF6F75}" type="sibTrans" cxnId="{A48BB76F-1D5E-4E81-A641-3D57D90BBF7F}">
      <dgm:prSet/>
      <dgm:spPr/>
      <dgm:t>
        <a:bodyPr/>
        <a:lstStyle/>
        <a:p>
          <a:endParaRPr lang="en-US"/>
        </a:p>
      </dgm:t>
    </dgm:pt>
    <dgm:pt modelId="{B60289CE-AFBC-472C-9FDA-8050CC9F0EA8}">
      <dgm:prSet/>
      <dgm:spPr/>
      <dgm:t>
        <a:bodyPr/>
        <a:lstStyle/>
        <a:p>
          <a:r>
            <a:rPr lang="en-US"/>
            <a:t>Preoperative medications</a:t>
          </a:r>
        </a:p>
      </dgm:t>
    </dgm:pt>
    <dgm:pt modelId="{7F65F24A-9495-4B5C-838E-5969FA43ABA3}" type="parTrans" cxnId="{23396792-118C-4312-8E9F-7845D63745CB}">
      <dgm:prSet/>
      <dgm:spPr/>
      <dgm:t>
        <a:bodyPr/>
        <a:lstStyle/>
        <a:p>
          <a:endParaRPr lang="en-US"/>
        </a:p>
      </dgm:t>
    </dgm:pt>
    <dgm:pt modelId="{B29F09CA-8E85-4E50-9E12-ACC1B0697DE7}" type="sibTrans" cxnId="{23396792-118C-4312-8E9F-7845D63745CB}">
      <dgm:prSet/>
      <dgm:spPr/>
      <dgm:t>
        <a:bodyPr/>
        <a:lstStyle/>
        <a:p>
          <a:endParaRPr lang="en-US"/>
        </a:p>
      </dgm:t>
    </dgm:pt>
    <dgm:pt modelId="{7C8E55E6-FE7D-435C-999D-556EFDC8C965}" type="pres">
      <dgm:prSet presAssocID="{F50D254F-5D7A-4A9C-82F4-AADF7D79CF73}" presName="linear" presStyleCnt="0">
        <dgm:presLayoutVars>
          <dgm:animLvl val="lvl"/>
          <dgm:resizeHandles val="exact"/>
        </dgm:presLayoutVars>
      </dgm:prSet>
      <dgm:spPr/>
    </dgm:pt>
    <dgm:pt modelId="{0AB94D36-AD36-41F8-BF3D-5CD8A19DF3DB}" type="pres">
      <dgm:prSet presAssocID="{DAD7FC48-89C4-474E-8B41-A57A3F113CC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73B42B6-6747-4745-845F-E060CBC81A96}" type="pres">
      <dgm:prSet presAssocID="{C5296497-AF89-463F-A700-996411FF6F75}" presName="spacer" presStyleCnt="0"/>
      <dgm:spPr/>
    </dgm:pt>
    <dgm:pt modelId="{1FE2092D-8E81-41E6-8CBB-CBC9BE7E90E2}" type="pres">
      <dgm:prSet presAssocID="{B60289CE-AFBC-472C-9FDA-8050CC9F0EA8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4A9983A-C09D-4683-B580-63BC76E26704}" type="presOf" srcId="{F50D254F-5D7A-4A9C-82F4-AADF7D79CF73}" destId="{7C8E55E6-FE7D-435C-999D-556EFDC8C965}" srcOrd="0" destOrd="0" presId="urn:microsoft.com/office/officeart/2005/8/layout/vList2"/>
    <dgm:cxn modelId="{A48BB76F-1D5E-4E81-A641-3D57D90BBF7F}" srcId="{F50D254F-5D7A-4A9C-82F4-AADF7D79CF73}" destId="{DAD7FC48-89C4-474E-8B41-A57A3F113CCB}" srcOrd="0" destOrd="0" parTransId="{44ED5C16-6908-4269-87F6-E18283D4A5CA}" sibTransId="{C5296497-AF89-463F-A700-996411FF6F75}"/>
    <dgm:cxn modelId="{DFFD2581-82C6-4B08-BF8F-693B8E3A5921}" type="presOf" srcId="{B60289CE-AFBC-472C-9FDA-8050CC9F0EA8}" destId="{1FE2092D-8E81-41E6-8CBB-CBC9BE7E90E2}" srcOrd="0" destOrd="0" presId="urn:microsoft.com/office/officeart/2005/8/layout/vList2"/>
    <dgm:cxn modelId="{23396792-118C-4312-8E9F-7845D63745CB}" srcId="{F50D254F-5D7A-4A9C-82F4-AADF7D79CF73}" destId="{B60289CE-AFBC-472C-9FDA-8050CC9F0EA8}" srcOrd="1" destOrd="0" parTransId="{7F65F24A-9495-4B5C-838E-5969FA43ABA3}" sibTransId="{B29F09CA-8E85-4E50-9E12-ACC1B0697DE7}"/>
    <dgm:cxn modelId="{D421C7FE-775C-4644-B2FC-783C55869E64}" type="presOf" srcId="{DAD7FC48-89C4-474E-8B41-A57A3F113CCB}" destId="{0AB94D36-AD36-41F8-BF3D-5CD8A19DF3DB}" srcOrd="0" destOrd="0" presId="urn:microsoft.com/office/officeart/2005/8/layout/vList2"/>
    <dgm:cxn modelId="{88569B4A-E53E-43DB-AC1E-A11B636A3BB4}" type="presParOf" srcId="{7C8E55E6-FE7D-435C-999D-556EFDC8C965}" destId="{0AB94D36-AD36-41F8-BF3D-5CD8A19DF3DB}" srcOrd="0" destOrd="0" presId="urn:microsoft.com/office/officeart/2005/8/layout/vList2"/>
    <dgm:cxn modelId="{525C7C87-FE02-45A6-8C42-7CB220DB8928}" type="presParOf" srcId="{7C8E55E6-FE7D-435C-999D-556EFDC8C965}" destId="{B73B42B6-6747-4745-845F-E060CBC81A96}" srcOrd="1" destOrd="0" presId="urn:microsoft.com/office/officeart/2005/8/layout/vList2"/>
    <dgm:cxn modelId="{5CB48440-5E26-43AA-94E5-542AA8680046}" type="presParOf" srcId="{7C8E55E6-FE7D-435C-999D-556EFDC8C965}" destId="{1FE2092D-8E81-41E6-8CBB-CBC9BE7E90E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DB208-AE8D-4919-AE94-66C474CB785F}">
      <dsp:nvSpPr>
        <dsp:cNvPr id="0" name=""/>
        <dsp:cNvSpPr/>
      </dsp:nvSpPr>
      <dsp:spPr>
        <a:xfrm>
          <a:off x="0" y="717016"/>
          <a:ext cx="6263640" cy="4557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Renal Physiology</a:t>
          </a:r>
        </a:p>
      </dsp:txBody>
      <dsp:txXfrm>
        <a:off x="22246" y="739262"/>
        <a:ext cx="6219148" cy="411223"/>
      </dsp:txXfrm>
    </dsp:sp>
    <dsp:sp modelId="{488B6B8D-D25F-493E-A569-1FAE258822F7}">
      <dsp:nvSpPr>
        <dsp:cNvPr id="0" name=""/>
        <dsp:cNvSpPr/>
      </dsp:nvSpPr>
      <dsp:spPr>
        <a:xfrm>
          <a:off x="0" y="1227451"/>
          <a:ext cx="6263640" cy="455715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Effect of Anesthesia and Surgery on Renal Function</a:t>
          </a:r>
        </a:p>
      </dsp:txBody>
      <dsp:txXfrm>
        <a:off x="22246" y="1249697"/>
        <a:ext cx="6219148" cy="411223"/>
      </dsp:txXfrm>
    </dsp:sp>
    <dsp:sp modelId="{AA996C8A-DEBC-409B-A78D-3E2F2E3A327F}">
      <dsp:nvSpPr>
        <dsp:cNvPr id="0" name=""/>
        <dsp:cNvSpPr/>
      </dsp:nvSpPr>
      <dsp:spPr>
        <a:xfrm>
          <a:off x="0" y="1737886"/>
          <a:ext cx="6263640" cy="45571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Evaluating Kidney Function</a:t>
          </a:r>
        </a:p>
      </dsp:txBody>
      <dsp:txXfrm>
        <a:off x="22246" y="1760132"/>
        <a:ext cx="6219148" cy="411223"/>
      </dsp:txXfrm>
    </dsp:sp>
    <dsp:sp modelId="{B2D7D260-9AB5-438D-82C5-BAB068672FF8}">
      <dsp:nvSpPr>
        <dsp:cNvPr id="0" name=""/>
        <dsp:cNvSpPr/>
      </dsp:nvSpPr>
      <dsp:spPr>
        <a:xfrm>
          <a:off x="0" y="2248321"/>
          <a:ext cx="6263640" cy="455715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Altered Kidney Function &amp; The Effects of Anesthetic Agents</a:t>
          </a:r>
        </a:p>
      </dsp:txBody>
      <dsp:txXfrm>
        <a:off x="22246" y="2270567"/>
        <a:ext cx="6219148" cy="411223"/>
      </dsp:txXfrm>
    </dsp:sp>
    <dsp:sp modelId="{9EB9373C-D2FE-4A1C-87CB-3BC218E42648}">
      <dsp:nvSpPr>
        <dsp:cNvPr id="0" name=""/>
        <dsp:cNvSpPr/>
      </dsp:nvSpPr>
      <dsp:spPr>
        <a:xfrm>
          <a:off x="0" y="2758756"/>
          <a:ext cx="6263640" cy="45571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Anesthesia for Patients with Kidney Disease</a:t>
          </a:r>
        </a:p>
      </dsp:txBody>
      <dsp:txXfrm>
        <a:off x="22246" y="2781002"/>
        <a:ext cx="6219148" cy="411223"/>
      </dsp:txXfrm>
    </dsp:sp>
    <dsp:sp modelId="{22CED9F9-E9D0-47FF-ABA9-F09F2A10D4EF}">
      <dsp:nvSpPr>
        <dsp:cNvPr id="0" name=""/>
        <dsp:cNvSpPr/>
      </dsp:nvSpPr>
      <dsp:spPr>
        <a:xfrm>
          <a:off x="0" y="3214471"/>
          <a:ext cx="6263640" cy="15731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Preoperative evaluation and preparation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Anesthetic considerations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Choice of anesthesia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Intraoperative management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Intraoperative monitoring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/>
            <a:t>Post operative anesthetic care</a:t>
          </a:r>
        </a:p>
      </dsp:txBody>
      <dsp:txXfrm>
        <a:off x="0" y="3214471"/>
        <a:ext cx="6263640" cy="1573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E8B7D1-3E78-45CE-8784-0955C0ABDBE6}">
      <dsp:nvSpPr>
        <dsp:cNvPr id="0" name=""/>
        <dsp:cNvSpPr/>
      </dsp:nvSpPr>
      <dsp:spPr>
        <a:xfrm>
          <a:off x="0" y="61824"/>
          <a:ext cx="6263640" cy="173415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AKI occurs in approximately 5% to 25% of all hospitalized patients</a:t>
          </a:r>
        </a:p>
      </dsp:txBody>
      <dsp:txXfrm>
        <a:off x="84655" y="146479"/>
        <a:ext cx="6094330" cy="1564849"/>
      </dsp:txXfrm>
    </dsp:sp>
    <dsp:sp modelId="{ABF1BFB4-E541-4306-817C-2E2FB6620A37}">
      <dsp:nvSpPr>
        <dsp:cNvPr id="0" name=""/>
        <dsp:cNvSpPr/>
      </dsp:nvSpPr>
      <dsp:spPr>
        <a:xfrm>
          <a:off x="0" y="1885264"/>
          <a:ext cx="6263640" cy="1734159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AKI is also a serious perioperative complication for patients undergoing major surgery</a:t>
          </a:r>
        </a:p>
      </dsp:txBody>
      <dsp:txXfrm>
        <a:off x="84655" y="1969919"/>
        <a:ext cx="6094330" cy="1564849"/>
      </dsp:txXfrm>
    </dsp:sp>
    <dsp:sp modelId="{B4C67B83-934F-4E41-A090-888376C53C56}">
      <dsp:nvSpPr>
        <dsp:cNvPr id="0" name=""/>
        <dsp:cNvSpPr/>
      </dsp:nvSpPr>
      <dsp:spPr>
        <a:xfrm>
          <a:off x="0" y="3708703"/>
          <a:ext cx="6263640" cy="173415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Perioperative AKI increases perioperative morbidity, mortality, and costs</a:t>
          </a:r>
        </a:p>
      </dsp:txBody>
      <dsp:txXfrm>
        <a:off x="84655" y="3793358"/>
        <a:ext cx="6094330" cy="15648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0CC76-D29A-4309-AF7B-DA3081446C98}">
      <dsp:nvSpPr>
        <dsp:cNvPr id="0" name=""/>
        <dsp:cNvSpPr/>
      </dsp:nvSpPr>
      <dsp:spPr>
        <a:xfrm>
          <a:off x="0" y="61073"/>
          <a:ext cx="6263640" cy="81549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NPO </a:t>
          </a:r>
        </a:p>
      </dsp:txBody>
      <dsp:txXfrm>
        <a:off x="39809" y="100882"/>
        <a:ext cx="6184022" cy="735872"/>
      </dsp:txXfrm>
    </dsp:sp>
    <dsp:sp modelId="{FDE1B8A7-BC4A-41FD-8478-7F57CF52D3A9}">
      <dsp:nvSpPr>
        <dsp:cNvPr id="0" name=""/>
        <dsp:cNvSpPr/>
      </dsp:nvSpPr>
      <dsp:spPr>
        <a:xfrm>
          <a:off x="0" y="974483"/>
          <a:ext cx="6263640" cy="815490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Informed consent</a:t>
          </a:r>
        </a:p>
      </dsp:txBody>
      <dsp:txXfrm>
        <a:off x="39809" y="1014292"/>
        <a:ext cx="6184022" cy="735872"/>
      </dsp:txXfrm>
    </dsp:sp>
    <dsp:sp modelId="{C3B8FAD6-E589-4C6A-8436-C612E0D2AE19}">
      <dsp:nvSpPr>
        <dsp:cNvPr id="0" name=""/>
        <dsp:cNvSpPr/>
      </dsp:nvSpPr>
      <dsp:spPr>
        <a:xfrm>
          <a:off x="0" y="1887893"/>
          <a:ext cx="6263640" cy="815490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IV fluid : Isotonic crystalloid</a:t>
          </a:r>
        </a:p>
      </dsp:txBody>
      <dsp:txXfrm>
        <a:off x="39809" y="1927702"/>
        <a:ext cx="6184022" cy="735872"/>
      </dsp:txXfrm>
    </dsp:sp>
    <dsp:sp modelId="{D80FD8B0-EF0E-40AB-B3D4-F0403C8C7DB9}">
      <dsp:nvSpPr>
        <dsp:cNvPr id="0" name=""/>
        <dsp:cNvSpPr/>
      </dsp:nvSpPr>
      <dsp:spPr>
        <a:xfrm>
          <a:off x="0" y="2801303"/>
          <a:ext cx="6263640" cy="815490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Blood component</a:t>
          </a:r>
        </a:p>
      </dsp:txBody>
      <dsp:txXfrm>
        <a:off x="39809" y="2841112"/>
        <a:ext cx="6184022" cy="735872"/>
      </dsp:txXfrm>
    </dsp:sp>
    <dsp:sp modelId="{89B62FD6-63B0-46C3-97CF-64E8D9DB652A}">
      <dsp:nvSpPr>
        <dsp:cNvPr id="0" name=""/>
        <dsp:cNvSpPr/>
      </dsp:nvSpPr>
      <dsp:spPr>
        <a:xfrm>
          <a:off x="0" y="3714714"/>
          <a:ext cx="6263640" cy="815490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Antibiotics</a:t>
          </a:r>
        </a:p>
      </dsp:txBody>
      <dsp:txXfrm>
        <a:off x="39809" y="3754523"/>
        <a:ext cx="6184022" cy="735872"/>
      </dsp:txXfrm>
    </dsp:sp>
    <dsp:sp modelId="{7950DF76-12CE-4A97-9E38-7DDA78A75D10}">
      <dsp:nvSpPr>
        <dsp:cNvPr id="0" name=""/>
        <dsp:cNvSpPr/>
      </dsp:nvSpPr>
      <dsp:spPr>
        <a:xfrm>
          <a:off x="0" y="4628124"/>
          <a:ext cx="6263640" cy="81549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Evaluate volume status</a:t>
          </a:r>
        </a:p>
      </dsp:txBody>
      <dsp:txXfrm>
        <a:off x="39809" y="4667933"/>
        <a:ext cx="6184022" cy="7358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B94D36-AD36-41F8-BF3D-5CD8A19DF3DB}">
      <dsp:nvSpPr>
        <dsp:cNvPr id="0" name=""/>
        <dsp:cNvSpPr/>
      </dsp:nvSpPr>
      <dsp:spPr>
        <a:xfrm>
          <a:off x="0" y="30500"/>
          <a:ext cx="6489509" cy="25295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Chemoprophylaxis for patients at risk for aspiration</a:t>
          </a:r>
        </a:p>
      </dsp:txBody>
      <dsp:txXfrm>
        <a:off x="123482" y="153982"/>
        <a:ext cx="6242545" cy="2282576"/>
      </dsp:txXfrm>
    </dsp:sp>
    <dsp:sp modelId="{1FE2092D-8E81-41E6-8CBB-CBC9BE7E90E2}">
      <dsp:nvSpPr>
        <dsp:cNvPr id="0" name=""/>
        <dsp:cNvSpPr/>
      </dsp:nvSpPr>
      <dsp:spPr>
        <a:xfrm>
          <a:off x="0" y="2692520"/>
          <a:ext cx="6489509" cy="25295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Preoperative medications</a:t>
          </a:r>
        </a:p>
      </dsp:txBody>
      <dsp:txXfrm>
        <a:off x="123482" y="2816002"/>
        <a:ext cx="6242545" cy="22825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C0F4A-8E05-47B4-B7A5-4BB465373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D7B0E2-A0E6-4632-83B3-04DD1E83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7123C-1AFF-4784-823E-CC156D0CB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6C12-C322-47FF-B3E7-B50E49FE33EB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E6C10-87E6-445D-B1DC-BCEC24DCE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68366-1357-4152-B1B5-6144DA99D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82EAC-1CB5-46AB-BD45-1DB18EDF4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29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11A38-796D-47EC-A9A4-D4FBCBB97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4A17CA-20AB-49D9-82ED-59E966B610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615F0-50CB-4228-81AB-CDD2F4CC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6C12-C322-47FF-B3E7-B50E49FE33EB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8E680-9003-4191-9064-DD3C9A44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F6926-818F-49ED-8F54-C4F4CAB0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82EAC-1CB5-46AB-BD45-1DB18EDF4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52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063EC6-28CB-4960-8222-65361319A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B65EDB-7F80-4DD9-B70A-C02E173F1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D1163-ADB6-46DC-8186-17D743B3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6C12-C322-47FF-B3E7-B50E49FE33EB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A663E-4AF1-4D50-9FEF-B8DE20D47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68017-EC47-4673-ADE8-AD54A21FF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82EAC-1CB5-46AB-BD45-1DB18EDF4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9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5FC4B-C099-473F-B1C4-1A35F0753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0EB15-75B5-492F-9FC4-ED03239F2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99885-DDCA-4AA1-BB6F-11D473DBF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6C12-C322-47FF-B3E7-B50E49FE33EB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9A26D-AC5A-4ADD-BCBF-4426E4B9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C2F79-B3DD-4DB0-B895-A6631A45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82EAC-1CB5-46AB-BD45-1DB18EDF4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10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419E4-8FE1-4302-8FC8-2B562BA9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E613A-9A22-455F-BDD8-07EF9B19F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450AC-7780-461D-AE8C-15B70B23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6C12-C322-47FF-B3E7-B50E49FE33EB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A3833-7091-4AFE-B446-471D02D0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F67DB8-A196-40DE-B8EF-5A606C30F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82EAC-1CB5-46AB-BD45-1DB18EDF4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95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7970C-DB2C-4698-994E-8AA3B93F0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9C35E-1B18-4CE5-973F-1689BFE8AB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D11E0-2FAE-470E-9EC9-A33BE12F8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AA250-1E8D-49EE-BA0C-A83EC27B1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6C12-C322-47FF-B3E7-B50E49FE33EB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7E1059-7325-4FCC-9F5D-A03AB4201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443DC-F9F9-4999-8AAD-6C41AA4B2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82EAC-1CB5-46AB-BD45-1DB18EDF4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21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259E7-1F47-4972-978F-96E230529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4F46B-A1D2-40D3-B0CD-6674B40FA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CAC67B-D51D-41B8-9951-61A6D3ACF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0228F6-3F67-44EB-AFE7-0EFC9B958D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347B71-50F8-4B8B-9EB4-B98E5FD4BA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FD0793-24A7-4B08-879A-B3A62D576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6C12-C322-47FF-B3E7-B50E49FE33EB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3E097E-19E4-4679-8C54-0F8F08721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EC2F8-6D5E-4053-AECE-0A09822E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82EAC-1CB5-46AB-BD45-1DB18EDF4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70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0784B-5ACB-4135-AF14-1C0453838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3BC785-4CF3-4E9D-ADB4-CCBFA5F25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6C12-C322-47FF-B3E7-B50E49FE33EB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88A34E-FFAA-4401-9FA7-DB8BDC32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1E0E2-85D7-445B-BD5F-17F8C7D41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82EAC-1CB5-46AB-BD45-1DB18EDF4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14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BB1256-556F-4AFE-A5EA-554B3C735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6C12-C322-47FF-B3E7-B50E49FE33EB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9DC7C4-C686-4197-BFBB-94D06562B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BE593-0DAF-4964-A33B-142B4ED86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82EAC-1CB5-46AB-BD45-1DB18EDF4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9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96BE3-80A5-45DF-B376-031CE60A5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4D8CA-36ED-4E38-B164-FD443FC5B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85E679-328B-4B27-B6B6-4DE7AA4DE9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4DA4A-55C5-4AF3-9B34-BAF13172C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6C12-C322-47FF-B3E7-B50E49FE33EB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EF8891-D92B-4A51-A782-C81235387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E6BB4-FE7B-4BAD-B00A-36BD180CB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82EAC-1CB5-46AB-BD45-1DB18EDF4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40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1A5D9-43B1-40D8-99C8-8C0BC252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96CF93-BD27-42D2-8767-412A37EDF9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02E25-A2EF-467F-A217-5AF14A3BD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1A1BF-9CB1-4E1F-9DC4-11F6867EE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C6C12-C322-47FF-B3E7-B50E49FE33EB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A4640A-1EFC-46E5-AED7-7D9D8F0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61BFEC-641B-4A07-A2E3-DA97C9DA1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82EAC-1CB5-46AB-BD45-1DB18EDF4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47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9F5C87-BF54-4984-8794-E2DD66F94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B02C0-B34B-4A53-BDBA-3B39D0228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1952E-70E2-4A82-BED4-DA829F8A99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C6C12-C322-47FF-B3E7-B50E49FE33EB}" type="datetimeFigureOut">
              <a:rPr lang="en-US" smtClean="0"/>
              <a:t>11/7/2021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99AFA-FBBB-4D0F-BD8A-B315ECF30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ECED-F086-45C1-A987-42F47671D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82EAC-1CB5-46AB-BD45-1DB18EDF4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3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0A6850-9111-4AF6-B3A5-774F0EC27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0997" y="1607809"/>
            <a:ext cx="9236026" cy="2876680"/>
          </a:xfrm>
        </p:spPr>
        <p:txBody>
          <a:bodyPr anchor="b">
            <a:normAutofit/>
          </a:bodyPr>
          <a:lstStyle/>
          <a:p>
            <a:pPr algn="l"/>
            <a:r>
              <a:rPr lang="en-US" sz="6600">
                <a:solidFill>
                  <a:srgbClr val="FFFFFF"/>
                </a:solidFill>
              </a:rPr>
              <a:t>Anesthesia for Patients with Kidney Disease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E3A7E-D0B0-4EE3-A2E1-02E8ED74F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499" y="4810308"/>
            <a:ext cx="9003022" cy="1076551"/>
          </a:xfrm>
        </p:spPr>
        <p:txBody>
          <a:bodyPr>
            <a:normAutofit/>
          </a:bodyPr>
          <a:lstStyle/>
          <a:p>
            <a:pPr algn="l"/>
            <a:r>
              <a:rPr lang="en-US"/>
              <a:t>R1 </a:t>
            </a:r>
            <a:r>
              <a:rPr lang="th-TH"/>
              <a:t>ธนากร สุคนธ์พานิช</a:t>
            </a:r>
          </a:p>
          <a:p>
            <a:pPr algn="l"/>
            <a:r>
              <a:rPr lang="th-TH"/>
              <a:t>อ</a:t>
            </a:r>
            <a:r>
              <a:rPr lang="en-US"/>
              <a:t>.</a:t>
            </a:r>
            <a:r>
              <a:rPr lang="th-TH"/>
              <a:t>ณัฐธพงษ์ ภูวโชติโรจโภคิน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1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B33C1F-2219-4A06-9B3E-AD920EE25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KIDNEY BLOOD FLOW &amp; GLOMERULAR FILTRATION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0EBBB-F6F0-4663-84CC-7FDD96A48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r>
              <a:rPr lang="en-US" sz="2400"/>
              <a:t>Creatinine</a:t>
            </a:r>
          </a:p>
          <a:p>
            <a:pPr lvl="1"/>
            <a:r>
              <a:rPr lang="en-US" dirty="0"/>
              <a:t>Product of phosphocreatine breakdown in muscle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84C86AE-516F-49C7-8F87-AA1F77FFE1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68" t="75745" r="36250" b="16879"/>
          <a:stretch/>
        </p:blipFill>
        <p:spPr>
          <a:xfrm>
            <a:off x="3077247" y="4177357"/>
            <a:ext cx="4802404" cy="68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14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02F76C-4909-4C3E-8549-AED374783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Effects of Anesthesia &amp; Surgery on Renal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5E127-EFF5-4ACF-BE51-5623E58C5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/>
              <a:t>Acute kidney injury (AKI) is a common and underappreciated perioperative problem</a:t>
            </a:r>
          </a:p>
          <a:p>
            <a:r>
              <a:rPr lang="en-US" sz="2400"/>
              <a:t>Patients may develop AKI and kidney failure secondary to intrinsic kidney disease</a:t>
            </a:r>
          </a:p>
        </p:txBody>
      </p:sp>
    </p:spTree>
    <p:extLst>
      <p:ext uri="{BB962C8B-B14F-4D97-AF65-F5344CB8AC3E}">
        <p14:creationId xmlns:p14="http://schemas.microsoft.com/office/powerpoint/2010/main" val="2393723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6AA78-03BF-4EC4-80C5-3C5757EAA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81FA48-9DF0-436D-9879-4CFE51DD58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748" t="17288" r="25186" b="5809"/>
          <a:stretch/>
        </p:blipFill>
        <p:spPr>
          <a:xfrm>
            <a:off x="2366129" y="121796"/>
            <a:ext cx="8263596" cy="6736204"/>
          </a:xfrm>
        </p:spPr>
      </p:pic>
    </p:spTree>
    <p:extLst>
      <p:ext uri="{BB962C8B-B14F-4D97-AF65-F5344CB8AC3E}">
        <p14:creationId xmlns:p14="http://schemas.microsoft.com/office/powerpoint/2010/main" val="1710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7A82-3B61-4D5D-8601-2826D30EE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FD5D12-7EEB-49C8-8F83-4B6E2F48D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674" t="25969" r="37902" b="35038"/>
          <a:stretch/>
        </p:blipFill>
        <p:spPr>
          <a:xfrm>
            <a:off x="2474474" y="1414158"/>
            <a:ext cx="7243052" cy="4029683"/>
          </a:xfrm>
        </p:spPr>
      </p:pic>
    </p:spTree>
    <p:extLst>
      <p:ext uri="{BB962C8B-B14F-4D97-AF65-F5344CB8AC3E}">
        <p14:creationId xmlns:p14="http://schemas.microsoft.com/office/powerpoint/2010/main" val="43051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B723C-5B40-499F-B601-3B125C90E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Indirect Anesthetic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25F21-74B3-4BBE-87BB-117867AF1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/>
              <a:t>Cardiovascular</a:t>
            </a:r>
          </a:p>
          <a:p>
            <a:pPr lvl="1"/>
            <a:r>
              <a:rPr lang="en-US" dirty="0"/>
              <a:t>Most inhalation and intravenous anesthetics produce concentration-dependent decreases in systemic blood pressure</a:t>
            </a:r>
          </a:p>
          <a:p>
            <a:pPr lvl="1"/>
            <a:r>
              <a:rPr lang="en-US" dirty="0"/>
              <a:t>Decreases in blood pressure below the limits of autoregulation reduce RBF, GFR, urinary flow, and sodium excretion</a:t>
            </a:r>
          </a:p>
          <a:p>
            <a:pPr lvl="1"/>
            <a:r>
              <a:rPr lang="en-US" dirty="0"/>
              <a:t>Adverse impact on renal function can be reversed by administration of pressor agents and intravenous fluids</a:t>
            </a:r>
          </a:p>
        </p:txBody>
      </p:sp>
    </p:spTree>
    <p:extLst>
      <p:ext uri="{BB962C8B-B14F-4D97-AF65-F5344CB8AC3E}">
        <p14:creationId xmlns:p14="http://schemas.microsoft.com/office/powerpoint/2010/main" val="1574841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E4812D-C335-4D55-9197-CE5A912B4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Indirect Anesthetic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0C8D9-52DD-4498-8E47-4EACBFCA1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/>
              <a:t>Neurological</a:t>
            </a:r>
          </a:p>
          <a:p>
            <a:pPr lvl="1"/>
            <a:r>
              <a:rPr lang="en-US" dirty="0"/>
              <a:t>Increased sympathetic tone commonly occurs in the perioperative period</a:t>
            </a:r>
          </a:p>
          <a:p>
            <a:pPr lvl="2"/>
            <a:r>
              <a:rPr lang="en-US" sz="2400"/>
              <a:t>Anxiety</a:t>
            </a:r>
          </a:p>
          <a:p>
            <a:pPr lvl="2"/>
            <a:r>
              <a:rPr lang="en-US" sz="2400"/>
              <a:t>Pain </a:t>
            </a:r>
          </a:p>
          <a:p>
            <a:pPr lvl="2"/>
            <a:r>
              <a:rPr lang="en-US" sz="2400"/>
              <a:t>Light anesthesia </a:t>
            </a:r>
          </a:p>
          <a:p>
            <a:pPr lvl="2"/>
            <a:r>
              <a:rPr lang="en-US" sz="2400"/>
              <a:t>Surgical stimulation</a:t>
            </a:r>
          </a:p>
          <a:p>
            <a:pPr lvl="1"/>
            <a:r>
              <a:rPr lang="es-ES"/>
              <a:t>Increases</a:t>
            </a:r>
            <a:r>
              <a:rPr lang="es-ES" dirty="0"/>
              <a:t> renal vascular </a:t>
            </a:r>
            <a:r>
              <a:rPr lang="es-ES"/>
              <a:t>resistance</a:t>
            </a:r>
            <a:endParaRPr lang="es-ES" dirty="0"/>
          </a:p>
          <a:p>
            <a:pPr lvl="1"/>
            <a:r>
              <a:rPr lang="en-US" dirty="0"/>
              <a:t>Reducing RBF, GFR, and urine output</a:t>
            </a:r>
            <a:endParaRPr lang="es-E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5054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8671DB-2177-4ABF-B29A-570382A11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Direct Anesthetic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740C1-20DA-4DFD-B3B1-5C102D814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200"/>
              <a:t>Volatile agents</a:t>
            </a:r>
          </a:p>
          <a:p>
            <a:pPr lvl="1"/>
            <a:r>
              <a:rPr lang="en-US" sz="2200"/>
              <a:t>Halothane, isoflurane, sevoflurane, and desflurane decrease renal vascular resistance</a:t>
            </a:r>
          </a:p>
          <a:p>
            <a:pPr lvl="1"/>
            <a:r>
              <a:rPr lang="en-US" sz="2200"/>
              <a:t>Compound A, a breakdown product of sevoflurane, causes acute kidney injury</a:t>
            </a:r>
          </a:p>
          <a:p>
            <a:r>
              <a:rPr lang="en-US" sz="2200"/>
              <a:t>Intravenous Agents </a:t>
            </a:r>
          </a:p>
          <a:p>
            <a:pPr lvl="1"/>
            <a:r>
              <a:rPr lang="en-US" sz="2200"/>
              <a:t>Opioids and propofol exhibit minor effects on the kidney when used alone</a:t>
            </a:r>
          </a:p>
          <a:p>
            <a:pPr lvl="1"/>
            <a:r>
              <a:rPr lang="en-US" sz="2200"/>
              <a:t>Ketamine minimally affects kidney function and may preserve kidney function during hemorrhagic hypovolemia</a:t>
            </a:r>
          </a:p>
          <a:p>
            <a:pPr lvl="1"/>
            <a:r>
              <a:rPr lang="en-US" sz="2200"/>
              <a:t>Agents with α-adrenergic blocking activity may prevent catecholamine-induced redistribution of RBF</a:t>
            </a:r>
          </a:p>
        </p:txBody>
      </p:sp>
    </p:spTree>
    <p:extLst>
      <p:ext uri="{BB962C8B-B14F-4D97-AF65-F5344CB8AC3E}">
        <p14:creationId xmlns:p14="http://schemas.microsoft.com/office/powerpoint/2010/main" val="3465541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F82445-176B-4AE0-8087-84113FB7A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Direct Anesthetic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B299E-4E15-44EF-BD9A-EB1BADB51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/>
              <a:t>Intravenous agents</a:t>
            </a:r>
          </a:p>
          <a:p>
            <a:pPr lvl="1"/>
            <a:r>
              <a:rPr lang="en-US" dirty="0"/>
              <a:t>NSAIDs such as ketorolac prevents renal production of vasodilatory prostaglandins in patients with high levels of angiotensin II and norepinephrine</a:t>
            </a:r>
          </a:p>
          <a:p>
            <a:r>
              <a:rPr lang="en-US" sz="2400"/>
              <a:t>Other drugs</a:t>
            </a:r>
          </a:p>
          <a:p>
            <a:pPr lvl="1"/>
            <a:r>
              <a:rPr lang="en-US" dirty="0"/>
              <a:t>radiocontrast agents</a:t>
            </a:r>
          </a:p>
        </p:txBody>
      </p:sp>
    </p:spTree>
    <p:extLst>
      <p:ext uri="{BB962C8B-B14F-4D97-AF65-F5344CB8AC3E}">
        <p14:creationId xmlns:p14="http://schemas.microsoft.com/office/powerpoint/2010/main" val="2519136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F74BD9-23A0-435A-A721-08DF2BF14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51" t="13935" r="37886" b="6257"/>
          <a:stretch/>
        </p:blipFill>
        <p:spPr>
          <a:xfrm>
            <a:off x="3146148" y="107005"/>
            <a:ext cx="5871392" cy="6612108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61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4BF2B1-1672-4830-8AE8-53E075986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DIRECT SURGICAL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28D4D-9A47-4F7B-BCAC-CA17B684F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/>
              <a:t>Pneumoperitoneum produced during laparoscopy creates an abdominal compartment syndrome–like state</a:t>
            </a:r>
          </a:p>
          <a:p>
            <a:r>
              <a:rPr lang="en-US" sz="2400"/>
              <a:t>Cardiopulmonary bypass</a:t>
            </a:r>
          </a:p>
          <a:p>
            <a:r>
              <a:rPr lang="en-US" sz="2400"/>
              <a:t>Cross-clamping of the aorta</a:t>
            </a:r>
          </a:p>
          <a:p>
            <a:r>
              <a:rPr lang="en-US" sz="2400"/>
              <a:t>Dissection near the renal arteries</a:t>
            </a:r>
          </a:p>
          <a:p>
            <a:r>
              <a:rPr lang="en-US" sz="2400"/>
              <a:t>The potential effects of neurosurgical procedures on ADH physiology</a:t>
            </a:r>
          </a:p>
        </p:txBody>
      </p:sp>
    </p:spTree>
    <p:extLst>
      <p:ext uri="{BB962C8B-B14F-4D97-AF65-F5344CB8AC3E}">
        <p14:creationId xmlns:p14="http://schemas.microsoft.com/office/powerpoint/2010/main" val="700482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36738D-E1E6-4728-9CD3-B08416B1E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Outlines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6D8EC5E-21E4-437D-B7D5-6E9E845632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135809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60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7B3750-C648-4F94-9D33-255A130F3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Patients with Kidney Disease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3F017-8F61-46D3-A072-CE4377731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57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881FFC-9AE3-4E02-B0EF-8E1B7936F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Evaluating Kidney Function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54882-ED2D-43A4-9125-79567836C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200"/>
              <a:t>Glomerular dysfunction, tubular dysfunction, or urinary tract obstruction</a:t>
            </a:r>
          </a:p>
          <a:p>
            <a:r>
              <a:rPr lang="en-US" sz="2200"/>
              <a:t>Glomerular filtration rate (GFR)</a:t>
            </a:r>
          </a:p>
          <a:p>
            <a:pPr lvl="1"/>
            <a:r>
              <a:rPr lang="en-US" sz="2200"/>
              <a:t>Creatinine clearance</a:t>
            </a:r>
          </a:p>
          <a:p>
            <a:r>
              <a:rPr lang="en-US" sz="2200"/>
              <a:t>Defining and staging the degree of kidney dysfunction</a:t>
            </a:r>
          </a:p>
          <a:p>
            <a:pPr lvl="1"/>
            <a:r>
              <a:rPr lang="en-US" sz="2200"/>
              <a:t>Acute Dialysis Quality Initiative Risk</a:t>
            </a:r>
          </a:p>
          <a:p>
            <a:pPr lvl="1"/>
            <a:r>
              <a:rPr lang="en-US" sz="2200"/>
              <a:t>Injury, Failure, Loss</a:t>
            </a:r>
          </a:p>
          <a:p>
            <a:pPr lvl="1"/>
            <a:r>
              <a:rPr lang="en-US" sz="2200"/>
              <a:t>End-Stage (RIFLE) criteria</a:t>
            </a:r>
          </a:p>
          <a:p>
            <a:pPr lvl="1"/>
            <a:r>
              <a:rPr lang="en-US" sz="2200"/>
              <a:t>Acute Kidney Injury Network (AKIN) staging system</a:t>
            </a:r>
          </a:p>
          <a:p>
            <a:pPr lvl="1"/>
            <a:r>
              <a:rPr lang="en-US" sz="2200"/>
              <a:t>Kidney Disease Improving Global Outcomes (KDIGO) </a:t>
            </a:r>
          </a:p>
        </p:txBody>
      </p:sp>
    </p:spTree>
    <p:extLst>
      <p:ext uri="{BB962C8B-B14F-4D97-AF65-F5344CB8AC3E}">
        <p14:creationId xmlns:p14="http://schemas.microsoft.com/office/powerpoint/2010/main" val="1197340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4BE6DD-A722-4DC4-A9AA-7D3A1DC32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Evaluating Kidney Function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6C50E-B5D8-4021-A883-2AD260D58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/>
              <a:t>Diagnosis of AKI</a:t>
            </a:r>
          </a:p>
          <a:p>
            <a:pPr lvl="1"/>
            <a:r>
              <a:rPr lang="en-US"/>
              <a:t>Increase </a:t>
            </a:r>
            <a:r>
              <a:rPr lang="en-US" dirty="0"/>
              <a:t>of serum creatinine of 0.3 mg/dL or more within 48 h or a 1.5-fold</a:t>
            </a:r>
          </a:p>
          <a:p>
            <a:pPr lvl="1"/>
            <a:r>
              <a:rPr lang="en-US" dirty="0"/>
              <a:t>Urine output</a:t>
            </a:r>
          </a:p>
          <a:p>
            <a:pPr lvl="1"/>
            <a:r>
              <a:rPr lang="en-US" dirty="0"/>
              <a:t>Plasma and urine biomarkers associated with AKI</a:t>
            </a:r>
          </a:p>
        </p:txBody>
      </p:sp>
    </p:spTree>
    <p:extLst>
      <p:ext uri="{BB962C8B-B14F-4D97-AF65-F5344CB8AC3E}">
        <p14:creationId xmlns:p14="http://schemas.microsoft.com/office/powerpoint/2010/main" val="4070625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FEF1FD-0013-4295-B760-C8F6AAC1D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598" t="15801" r="31221" b="15092"/>
          <a:stretch/>
        </p:blipFill>
        <p:spPr>
          <a:xfrm>
            <a:off x="1640922" y="45305"/>
            <a:ext cx="8910157" cy="67673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82531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39CBA1-8AD9-4752-B284-4D9B946A9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299" t="15654" r="25691" b="25610"/>
          <a:stretch/>
        </p:blipFill>
        <p:spPr>
          <a:xfrm>
            <a:off x="1008714" y="68094"/>
            <a:ext cx="10041907" cy="6634167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92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028424-C39C-48E9-A411-524EB2761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38" t="23770" r="28581" b="33532"/>
          <a:stretch/>
        </p:blipFill>
        <p:spPr>
          <a:xfrm>
            <a:off x="-86398" y="288485"/>
            <a:ext cx="12135709" cy="6164658"/>
          </a:xfrm>
          <a:prstGeom prst="rect">
            <a:avLst/>
          </a:prstGeom>
          <a:ln>
            <a:noFill/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15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393451-CDC5-4B6A-A513-FA7B5EFEDA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082" t="28844" r="29209" b="36599"/>
          <a:stretch/>
        </p:blipFill>
        <p:spPr>
          <a:xfrm>
            <a:off x="53340" y="612843"/>
            <a:ext cx="11938463" cy="55638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8479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0EDB96-788C-4E27-ABB2-D1ABCAE02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275" t="17511" r="27700" b="12293"/>
          <a:stretch/>
        </p:blipFill>
        <p:spPr>
          <a:xfrm>
            <a:off x="2291832" y="165371"/>
            <a:ext cx="7562980" cy="6488348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79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41066C-31E1-4DB1-A299-B5D71B43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Blood Urea Nitrogen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973D6-DAE5-4D4E-B9DC-2237E33D1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/>
              <a:t>Directly related to protein catabolism </a:t>
            </a:r>
          </a:p>
          <a:p>
            <a:r>
              <a:rPr lang="en-US" sz="2400"/>
              <a:t>Related to glomerular filtration</a:t>
            </a:r>
          </a:p>
          <a:p>
            <a:r>
              <a:rPr lang="en-US" sz="2400"/>
              <a:t>Not a reliable indicator of the GFR</a:t>
            </a:r>
          </a:p>
          <a:p>
            <a:r>
              <a:rPr lang="en-US" sz="2400"/>
              <a:t>Normal BUN concentration is 10 to 20 mg/dL</a:t>
            </a:r>
          </a:p>
          <a:p>
            <a:r>
              <a:rPr lang="en-US" sz="2400"/>
              <a:t>Greater than 50 mg/dL are generally associated with impaired kidney function</a:t>
            </a:r>
          </a:p>
        </p:txBody>
      </p:sp>
    </p:spTree>
    <p:extLst>
      <p:ext uri="{BB962C8B-B14F-4D97-AF65-F5344CB8AC3E}">
        <p14:creationId xmlns:p14="http://schemas.microsoft.com/office/powerpoint/2010/main" val="1155500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36BFBC-74EC-4DDF-9713-A22439AFF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/>
              <a:t>Serum Creatinine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A9868-680E-4585-BC07-BDBF0AC07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/>
          </a:bodyPr>
          <a:lstStyle/>
          <a:p>
            <a:r>
              <a:rPr lang="en-US" sz="2000"/>
              <a:t>Daily creatinine production related to muscle mass (constant)</a:t>
            </a:r>
          </a:p>
          <a:p>
            <a:pPr lvl="1"/>
            <a:r>
              <a:rPr lang="en-US" sz="2000"/>
              <a:t>20 to 25 mg/kg in men</a:t>
            </a:r>
          </a:p>
          <a:p>
            <a:pPr lvl="1"/>
            <a:r>
              <a:rPr lang="en-US" sz="2000"/>
              <a:t>15 to 20 mg/kg in women</a:t>
            </a:r>
          </a:p>
          <a:p>
            <a:r>
              <a:rPr lang="en-US" sz="2000"/>
              <a:t>Inversely related to glomerular filtration</a:t>
            </a:r>
          </a:p>
          <a:p>
            <a:r>
              <a:rPr lang="en-US" sz="2000"/>
              <a:t>Generally reliable indices of GFR</a:t>
            </a:r>
          </a:p>
          <a:p>
            <a:r>
              <a:rPr lang="en-US" sz="2000"/>
              <a:t>Normal serum creatinine concentration</a:t>
            </a:r>
          </a:p>
          <a:p>
            <a:pPr lvl="1"/>
            <a:r>
              <a:rPr lang="en-US" sz="2000"/>
              <a:t>0.8 to 1.3 mg/dL in men</a:t>
            </a:r>
          </a:p>
          <a:p>
            <a:pPr lvl="1"/>
            <a:r>
              <a:rPr lang="en-US" sz="2000"/>
              <a:t>0.6 to 1 mg/dL in women</a:t>
            </a:r>
          </a:p>
          <a:p>
            <a:endParaRPr lang="en-US" sz="20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C49A664-9493-4174-A629-6507D91666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98" t="31915" r="32101" b="22127"/>
          <a:stretch/>
        </p:blipFill>
        <p:spPr>
          <a:xfrm>
            <a:off x="5295320" y="1785359"/>
            <a:ext cx="6253212" cy="43571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25527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2B6761-538F-4CB2-896B-E8AB59189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5600">
                <a:solidFill>
                  <a:schemeClr val="bg1"/>
                </a:solidFill>
              </a:rPr>
              <a:t>Introduction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6E0AD8B-16F9-495D-B75B-C2F0F3112E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530841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3392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C6611ED-82CF-4BAC-B647-6CD6E51BA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Serum Creatinine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CF554-4C1E-4762-A79A-133CBA715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r>
              <a:rPr lang="en-US" sz="2200"/>
              <a:t>Using age and lean body weight (in kilograms)</a:t>
            </a:r>
          </a:p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r>
              <a:rPr lang="en-US" sz="2200"/>
              <a:t>Serum creatinine concentration requires 48 to 72 h to equilibrate at a new level following acute changes in GFR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77E1A-235F-4838-8E63-25B47E9E5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76" t="50000" r="31782" b="39716"/>
          <a:stretch/>
        </p:blipFill>
        <p:spPr>
          <a:xfrm>
            <a:off x="3693274" y="3389577"/>
            <a:ext cx="4802404" cy="75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501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7E2A2C5-AB2E-4DDA-ADD1-3CF46C6E9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Creatinine Clearance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0DDF1-36B1-4783-BD26-54EAE078F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r>
              <a:rPr lang="en-US" sz="2400"/>
              <a:t>The most accurate method available for clinically assessing overall kidney function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669CDA-8437-47DF-8655-66D56D71C5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80" t="27801" r="6875" b="36738"/>
          <a:stretch/>
        </p:blipFill>
        <p:spPr>
          <a:xfrm>
            <a:off x="6098892" y="2824636"/>
            <a:ext cx="4802404" cy="289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42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AEDF87-F18D-4434-A68B-0C3F7FE8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Altered Kidney Function &amp; the Effects of Anesthetic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12111-7AAB-4ED2-BDA7-DB14FD6CA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/>
              <a:t>Most drugs are at least partly dependent on renal excretion for elimination</a:t>
            </a:r>
          </a:p>
          <a:p>
            <a:r>
              <a:rPr lang="en-US" sz="2400"/>
              <a:t>The presence of kidney impairment</a:t>
            </a:r>
          </a:p>
          <a:p>
            <a:pPr lvl="1"/>
            <a:r>
              <a:rPr lang="en-US" dirty="0"/>
              <a:t>Dosage modifications may be required</a:t>
            </a:r>
          </a:p>
          <a:p>
            <a:r>
              <a:rPr lang="en-US" sz="2400"/>
              <a:t>Systemic effects of AKI can potentiate the pharmacological actions </a:t>
            </a:r>
          </a:p>
          <a:p>
            <a:pPr lvl="1"/>
            <a:r>
              <a:rPr lang="en-US" dirty="0"/>
              <a:t>Decreased protein binding of the drug</a:t>
            </a:r>
          </a:p>
          <a:p>
            <a:pPr lvl="1"/>
            <a:r>
              <a:rPr lang="en-US" dirty="0"/>
              <a:t>Greater brain penetration due to some breach of the blood brain barrier</a:t>
            </a:r>
          </a:p>
          <a:p>
            <a:pPr lvl="1"/>
            <a:r>
              <a:rPr lang="en-US" dirty="0"/>
              <a:t>Synergistic effect with the toxins retained in kidney failure</a:t>
            </a:r>
          </a:p>
        </p:txBody>
      </p:sp>
    </p:spTree>
    <p:extLst>
      <p:ext uri="{BB962C8B-B14F-4D97-AF65-F5344CB8AC3E}">
        <p14:creationId xmlns:p14="http://schemas.microsoft.com/office/powerpoint/2010/main" val="4288418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E4E64-BD75-4AC5-81CB-5FD99CFE1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Intravenous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2E89F-CC6C-4FF5-A9A3-6A2435CB48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/>
              <a:t>Propofol &amp; Etomidate</a:t>
            </a:r>
          </a:p>
          <a:p>
            <a:pPr lvl="1"/>
            <a:r>
              <a:rPr lang="en-US" dirty="0"/>
              <a:t>Pharmacokinetics of both propofol and etomidate are minimally affected by impaired kidney function</a:t>
            </a:r>
          </a:p>
          <a:p>
            <a:pPr lvl="1"/>
            <a:r>
              <a:rPr lang="en-US" dirty="0"/>
              <a:t>Decreased protein binding of etomidate in patients with hypoalbuminemia may enhance its pharmacological effects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314745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00DD22-9C1B-46CF-9386-C0A8A9A0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Intravenous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17DA8-50A2-46C1-A7E8-1EC00E125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/>
              <a:t>Barbiturates</a:t>
            </a:r>
          </a:p>
          <a:p>
            <a:pPr lvl="1"/>
            <a:r>
              <a:rPr lang="en-US" dirty="0"/>
              <a:t>Patients with kidney disease often increased sensitivity to barbiturates during induction</a:t>
            </a:r>
          </a:p>
          <a:p>
            <a:pPr lvl="1"/>
            <a:r>
              <a:rPr lang="en-US" dirty="0"/>
              <a:t>Pharmacokinetic profiles appear to be unchanged</a:t>
            </a:r>
          </a:p>
          <a:p>
            <a:pPr lvl="1"/>
            <a:r>
              <a:rPr lang="en-US" dirty="0"/>
              <a:t>Increase in free circulating barbiturate from decreased protein binding</a:t>
            </a:r>
          </a:p>
          <a:p>
            <a:pPr lvl="1"/>
            <a:r>
              <a:rPr lang="en-US" dirty="0"/>
              <a:t>Acidosis may also favor a more rapid entry of these agents into the brain by increasing the nonionized fraction of the drug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0687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10CBC-1526-4C19-8BD0-1AAF68811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Intravenous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F2CD2-F8E6-408D-93FE-023F34A1A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/>
              <a:t>Ketamine</a:t>
            </a:r>
          </a:p>
          <a:p>
            <a:pPr lvl="1"/>
            <a:r>
              <a:rPr lang="en-US" dirty="0"/>
              <a:t>Pharmacokinetics are minimally altered by kidney disease</a:t>
            </a:r>
          </a:p>
          <a:p>
            <a:pPr lvl="1"/>
            <a:r>
              <a:rPr lang="en-US" dirty="0"/>
              <a:t>Active hepatic metabolites are dependent on renal excretion and can potentially accumulate in kidney failure</a:t>
            </a:r>
          </a:p>
        </p:txBody>
      </p:sp>
    </p:spTree>
    <p:extLst>
      <p:ext uri="{BB962C8B-B14F-4D97-AF65-F5344CB8AC3E}">
        <p14:creationId xmlns:p14="http://schemas.microsoft.com/office/powerpoint/2010/main" val="2061173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4F7DD-57AF-40E2-B730-7D3FE647C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Intravenous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49B13-9353-4942-B3A3-66536BCC9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/>
              <a:t>Benzodiazepine</a:t>
            </a:r>
          </a:p>
          <a:p>
            <a:pPr lvl="1"/>
            <a:r>
              <a:rPr lang="en-US" dirty="0"/>
              <a:t>Undergo hepatic metabolism and conjugation prior to elimination in urine</a:t>
            </a:r>
          </a:p>
          <a:p>
            <a:pPr lvl="1"/>
            <a:r>
              <a:rPr lang="en-US" dirty="0"/>
              <a:t>Increased benzodiazepine sensitivity may be seen in patients with hypoalbuminemia</a:t>
            </a:r>
          </a:p>
          <a:p>
            <a:pPr lvl="1"/>
            <a:r>
              <a:rPr lang="en-US" dirty="0"/>
              <a:t>Diazepam and midazolam should be administered cautiously because of a potential for the accumulation of active metabolites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679851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762360-B3EE-4243-A784-B28238F3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Intravenous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A364E-B83E-4FA6-920B-1C0A5C656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1700"/>
              <a:t>Opioids</a:t>
            </a:r>
          </a:p>
          <a:p>
            <a:pPr lvl="1"/>
            <a:r>
              <a:rPr lang="en-US" sz="1700"/>
              <a:t>Most opioids used in anesthetic practice are inactivated by the liver</a:t>
            </a:r>
          </a:p>
          <a:p>
            <a:pPr lvl="2"/>
            <a:r>
              <a:rPr lang="en-US" sz="1700"/>
              <a:t>Morphine</a:t>
            </a:r>
          </a:p>
          <a:p>
            <a:pPr lvl="2"/>
            <a:r>
              <a:rPr lang="en-US" sz="1700"/>
              <a:t>Meperidine</a:t>
            </a:r>
          </a:p>
          <a:p>
            <a:pPr lvl="2"/>
            <a:r>
              <a:rPr lang="en-US" sz="1700"/>
              <a:t>Fentanyl</a:t>
            </a:r>
          </a:p>
          <a:p>
            <a:pPr lvl="2"/>
            <a:r>
              <a:rPr lang="en-US" sz="1700"/>
              <a:t>Sufentanil</a:t>
            </a:r>
          </a:p>
          <a:p>
            <a:pPr lvl="2"/>
            <a:r>
              <a:rPr lang="en-US" sz="1700"/>
              <a:t>Alfentanil</a:t>
            </a:r>
          </a:p>
          <a:p>
            <a:pPr lvl="1"/>
            <a:r>
              <a:rPr lang="en-US" sz="1700"/>
              <a:t>Remifentanil pharmacokinetics are unaffected by kidney function due to rapid ester hydrolysis in blood</a:t>
            </a:r>
          </a:p>
          <a:p>
            <a:pPr lvl="1"/>
            <a:r>
              <a:rPr lang="en-US" sz="1700"/>
              <a:t>Morphine and meperidine significant accumulation of active metabolites</a:t>
            </a:r>
          </a:p>
          <a:p>
            <a:pPr lvl="2"/>
            <a:r>
              <a:rPr lang="en-US" sz="1700"/>
              <a:t>meperidine (normeperidine)</a:t>
            </a:r>
          </a:p>
          <a:p>
            <a:pPr lvl="2"/>
            <a:r>
              <a:rPr lang="en-US" sz="1700"/>
              <a:t>morphine (morphine-6-glucuronide)</a:t>
            </a:r>
          </a:p>
        </p:txBody>
      </p:sp>
    </p:spTree>
    <p:extLst>
      <p:ext uri="{BB962C8B-B14F-4D97-AF65-F5344CB8AC3E}">
        <p14:creationId xmlns:p14="http://schemas.microsoft.com/office/powerpoint/2010/main" val="20944662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37D1A8-E313-48FA-A7DA-5C5F850F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Anticholinergic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19B36-B355-4E12-B6AF-D08A1070C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/>
              <a:t>Atropine and glycopyrrolate can be used safely in patients with kidney impairment</a:t>
            </a:r>
          </a:p>
          <a:p>
            <a:pPr lvl="1"/>
            <a:r>
              <a:rPr lang="en-US" dirty="0"/>
              <a:t>Up to 50% of these drugs and their active metabolites are normally excreted in urine</a:t>
            </a:r>
          </a:p>
          <a:p>
            <a:r>
              <a:rPr lang="en-US" sz="2400"/>
              <a:t>Scopolamine is less dependent on renal excretion</a:t>
            </a:r>
          </a:p>
          <a:p>
            <a:pPr lvl="1"/>
            <a:r>
              <a:rPr lang="en-US" dirty="0"/>
              <a:t>Central nervous system effects can be enhanced by decreased kidney function</a:t>
            </a:r>
          </a:p>
        </p:txBody>
      </p:sp>
    </p:spTree>
    <p:extLst>
      <p:ext uri="{BB962C8B-B14F-4D97-AF65-F5344CB8AC3E}">
        <p14:creationId xmlns:p14="http://schemas.microsoft.com/office/powerpoint/2010/main" val="2003456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E0C77F-8E6C-4CCB-BBEC-2254C211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Inhalation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45236-0DAB-4C25-8EDE-464CCB8FE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200"/>
              <a:t>Volatile agents</a:t>
            </a:r>
          </a:p>
          <a:p>
            <a:pPr lvl="1"/>
            <a:r>
              <a:rPr lang="en-US" sz="2200"/>
              <a:t>Ideal for patients with kidney disease</a:t>
            </a:r>
          </a:p>
          <a:p>
            <a:pPr lvl="1"/>
            <a:r>
              <a:rPr lang="en-US" sz="2200"/>
              <a:t>Ability to control blood pressure</a:t>
            </a:r>
          </a:p>
          <a:p>
            <a:pPr lvl="1"/>
            <a:r>
              <a:rPr lang="en-US" sz="2200"/>
              <a:t>Minimal direct effects on kidney blood flow</a:t>
            </a:r>
          </a:p>
          <a:p>
            <a:pPr lvl="1"/>
            <a:r>
              <a:rPr lang="en-US" sz="2200"/>
              <a:t>Avoid sevoflurane (with &lt;2L/min of gas flow) for patients with kidney disease</a:t>
            </a:r>
          </a:p>
          <a:p>
            <a:r>
              <a:rPr lang="en-US" sz="2200"/>
              <a:t>Nitrous oxide</a:t>
            </a:r>
          </a:p>
          <a:p>
            <a:pPr lvl="1"/>
            <a:r>
              <a:rPr lang="en-US" sz="2200"/>
              <a:t>Some clinicians omit entirely or limit the use of nitrous oxide (or air) to maintain an FiO2 of 50% or greater in severely anemic patients with end-stage kidney disease</a:t>
            </a: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498853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8C3F71-CA82-4A54-AC9E-35A35577F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Renal Physiology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0B4F5-0FA7-45AB-93FB-5C40CE7FE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610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53738B-0574-43AA-8E13-61004F374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Muscle relaxant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CB648-C9E1-4BD4-A16F-AEA9D185E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000"/>
              <a:t>Succinylcholine</a:t>
            </a:r>
          </a:p>
          <a:p>
            <a:pPr lvl="1"/>
            <a:r>
              <a:rPr lang="en-US" sz="2000"/>
              <a:t>Can be safely used in patients with kidney failure</a:t>
            </a:r>
          </a:p>
          <a:p>
            <a:r>
              <a:rPr lang="en-US" sz="2000"/>
              <a:t>Cisatracurium &amp; Atracurium</a:t>
            </a:r>
          </a:p>
          <a:p>
            <a:pPr lvl="1"/>
            <a:r>
              <a:rPr lang="en-US" sz="2000"/>
              <a:t>Degraded by plasma ester hydrolysis and nonenzymatic Hofmann elimination</a:t>
            </a:r>
          </a:p>
          <a:p>
            <a:pPr lvl="1"/>
            <a:r>
              <a:rPr lang="en-US" sz="2000"/>
              <a:t>Drugs of choice for muscle relaxation in patients with kidney failure</a:t>
            </a:r>
          </a:p>
          <a:p>
            <a:r>
              <a:rPr lang="en-US" sz="2000"/>
              <a:t>Vecuronium &amp; Rocuronium</a:t>
            </a:r>
          </a:p>
          <a:p>
            <a:pPr lvl="1"/>
            <a:r>
              <a:rPr lang="en-US" sz="2000"/>
              <a:t>Elimination of vecuronium is primarily hepatic, but up to 20% of the drug is eliminated in urine</a:t>
            </a:r>
          </a:p>
          <a:p>
            <a:pPr lvl="1"/>
            <a:r>
              <a:rPr lang="en-US" sz="2000"/>
              <a:t>Rocuronium primarily undergoes hepatic elimination, but prolongation in patients with severe kidney disease has been reported</a:t>
            </a:r>
          </a:p>
        </p:txBody>
      </p:sp>
    </p:spTree>
    <p:extLst>
      <p:ext uri="{BB962C8B-B14F-4D97-AF65-F5344CB8AC3E}">
        <p14:creationId xmlns:p14="http://schemas.microsoft.com/office/powerpoint/2010/main" val="28935048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55FB0-7D9C-49A6-8ECC-978867CD9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Muscle relaxant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F391A-32DF-4F47-9CC6-E0BAA85FB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200"/>
              <a:t>Curare (d-Tubocurarine) </a:t>
            </a:r>
          </a:p>
          <a:p>
            <a:pPr lvl="1"/>
            <a:r>
              <a:rPr lang="en-US" sz="2200"/>
              <a:t>Dependent on both kidney and biliary excretion</a:t>
            </a:r>
          </a:p>
          <a:p>
            <a:pPr lvl="1"/>
            <a:r>
              <a:rPr lang="en-US" sz="2200"/>
              <a:t>40% to 60% of a dose of curare is normally excreted in urine</a:t>
            </a:r>
          </a:p>
          <a:p>
            <a:pPr lvl="1"/>
            <a:r>
              <a:rPr lang="en-US" sz="2200"/>
              <a:t>Increasingly prolonged effects in patients with decreased kidney function</a:t>
            </a:r>
          </a:p>
          <a:p>
            <a:r>
              <a:rPr lang="en-US" sz="2200"/>
              <a:t>Pancuronium</a:t>
            </a:r>
          </a:p>
          <a:p>
            <a:pPr lvl="1"/>
            <a:r>
              <a:rPr lang="en-US" sz="2200"/>
              <a:t>Metabolized by the liver into less active intermediates</a:t>
            </a:r>
          </a:p>
          <a:p>
            <a:pPr lvl="1"/>
            <a:r>
              <a:rPr lang="en-US" sz="2200"/>
              <a:t>Elimination half-life is still primarily dependent on renal excretion (60–80%)</a:t>
            </a:r>
          </a:p>
          <a:p>
            <a:pPr lvl="1"/>
            <a:r>
              <a:rPr lang="en-US" sz="2200"/>
              <a:t>Neuromuscular function should be closely monitored if these agents are used in patients with abnormal renal function</a:t>
            </a:r>
          </a:p>
        </p:txBody>
      </p:sp>
    </p:spTree>
    <p:extLst>
      <p:ext uri="{BB962C8B-B14F-4D97-AF65-F5344CB8AC3E}">
        <p14:creationId xmlns:p14="http://schemas.microsoft.com/office/powerpoint/2010/main" val="34238195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2FE60-746D-4F9F-B6FD-B34FB0AF7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Reversal Agents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9B19D-6F85-4836-90E1-A5FFD3BB6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000"/>
              <a:t>Renal excretion is the principal route of elimination</a:t>
            </a:r>
          </a:p>
          <a:p>
            <a:pPr lvl="1"/>
            <a:r>
              <a:rPr lang="en-US" sz="2000"/>
              <a:t>Edrophonium</a:t>
            </a:r>
          </a:p>
          <a:p>
            <a:pPr lvl="1"/>
            <a:r>
              <a:rPr lang="en-US" sz="2000"/>
              <a:t>Neostigmine</a:t>
            </a:r>
          </a:p>
          <a:p>
            <a:pPr lvl="1"/>
            <a:r>
              <a:rPr lang="en-US" sz="2000"/>
              <a:t>Pyridostigmine</a:t>
            </a:r>
          </a:p>
          <a:p>
            <a:r>
              <a:rPr lang="en-US" sz="2000"/>
              <a:t>Half-lives of these agents in patients with renal impairment are therefore prolonged</a:t>
            </a:r>
          </a:p>
          <a:p>
            <a:r>
              <a:rPr lang="en-US" sz="2000"/>
              <a:t>Sugammadex is rapidly and entirely eliminated in its unmetabolized form by the kidney</a:t>
            </a:r>
          </a:p>
          <a:p>
            <a:pPr lvl="1"/>
            <a:r>
              <a:rPr lang="en-US" sz="2000"/>
              <a:t>Sugammadex–muscle relaxant complex may persist for several days in the plasma of patients with decreased kidney function</a:t>
            </a:r>
          </a:p>
        </p:txBody>
      </p:sp>
    </p:spTree>
    <p:extLst>
      <p:ext uri="{BB962C8B-B14F-4D97-AF65-F5344CB8AC3E}">
        <p14:creationId xmlns:p14="http://schemas.microsoft.com/office/powerpoint/2010/main" val="42707935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1A3F2-265F-4C79-84DA-CBEF731C0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Anesthesia for Patients with Kidney Failure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CAE92-6C7B-4166-B55A-E683E35F5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5462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5BCED-F3AF-4498-9D89-223C721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Preoperative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5C881-E18B-472E-B481-F5020D37C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200"/>
              <a:t>Acute Kidney Failure</a:t>
            </a:r>
          </a:p>
          <a:p>
            <a:r>
              <a:rPr lang="en-US" sz="2200"/>
              <a:t>Classified as prerenal, renal, and postrenal</a:t>
            </a:r>
          </a:p>
          <a:p>
            <a:pPr lvl="1"/>
            <a:r>
              <a:rPr lang="en-US" sz="2200"/>
              <a:t>Prerenal kidney failure results from an acute decrease in renal perfusion</a:t>
            </a:r>
          </a:p>
          <a:p>
            <a:pPr lvl="1"/>
            <a:r>
              <a:rPr lang="en-US" sz="2200"/>
              <a:t>Intrinsic kidney failure is usually due to underlying kidney disease, kidney ischemia, or nephrotoxins</a:t>
            </a:r>
          </a:p>
          <a:p>
            <a:pPr lvl="1"/>
            <a:r>
              <a:rPr lang="en-US" sz="2200"/>
              <a:t>Postrenal failure is the result of urinary collecting system obstruction or disruption</a:t>
            </a:r>
          </a:p>
          <a:p>
            <a:r>
              <a:rPr lang="en-US" sz="2200"/>
              <a:t>Kidney protection with adequate hydration and maintenance of renal blood flow is indicated for patients at high risk for kidney injury and kidney failure</a:t>
            </a: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4949814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5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57F722-16E4-4B1C-B7A2-ED76A1FBB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Management priorities in patients with acute kidney failure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387D53-CB98-415C-90FC-458AB42AB1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03" t="20791" r="22419" b="21906"/>
          <a:stretch/>
        </p:blipFill>
        <p:spPr>
          <a:xfrm>
            <a:off x="2461098" y="2085368"/>
            <a:ext cx="8002453" cy="459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31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1BFB73-23BC-444A-9CA5-BD8F89232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Preoperative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F85A1-BF40-4798-9E0A-52A8CB644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000"/>
              <a:t>Chronic Kidney Disease</a:t>
            </a:r>
          </a:p>
          <a:p>
            <a:pPr lvl="1"/>
            <a:r>
              <a:rPr lang="en-US" sz="2000"/>
              <a:t>Most common causes of chronic kidney disease (CKD)</a:t>
            </a:r>
          </a:p>
          <a:p>
            <a:pPr lvl="2"/>
            <a:r>
              <a:rPr lang="en-US" dirty="0"/>
              <a:t>Hypertensive nephrosclerosis</a:t>
            </a:r>
          </a:p>
          <a:p>
            <a:pPr lvl="2"/>
            <a:r>
              <a:rPr lang="en-US" dirty="0"/>
              <a:t>Diabetic nephropathy</a:t>
            </a:r>
          </a:p>
          <a:p>
            <a:pPr lvl="2"/>
            <a:r>
              <a:rPr lang="en-US" dirty="0"/>
              <a:t>Chronic glomerulonephritis</a:t>
            </a:r>
          </a:p>
          <a:p>
            <a:pPr lvl="2"/>
            <a:r>
              <a:rPr lang="en-US" dirty="0"/>
              <a:t>Polycystic kidney disease</a:t>
            </a:r>
          </a:p>
          <a:p>
            <a:pPr lvl="1"/>
            <a:r>
              <a:rPr lang="en-US" sz="2000"/>
              <a:t>Patients with GFR less than 10 mL/min are dependent upon RRT for survival</a:t>
            </a:r>
          </a:p>
          <a:p>
            <a:pPr lvl="2"/>
            <a:r>
              <a:rPr lang="en-US" dirty="0"/>
              <a:t>Hemodialysis</a:t>
            </a:r>
          </a:p>
          <a:p>
            <a:pPr lvl="2"/>
            <a:r>
              <a:rPr lang="en-US" dirty="0"/>
              <a:t>Hemofiltration</a:t>
            </a:r>
          </a:p>
          <a:p>
            <a:pPr lvl="2"/>
            <a:r>
              <a:rPr lang="en-US" dirty="0"/>
              <a:t>Peritoneal dialysis</a:t>
            </a:r>
          </a:p>
        </p:txBody>
      </p:sp>
    </p:spTree>
    <p:extLst>
      <p:ext uri="{BB962C8B-B14F-4D97-AF65-F5344CB8AC3E}">
        <p14:creationId xmlns:p14="http://schemas.microsoft.com/office/powerpoint/2010/main" val="96719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82A77-C5F6-4EFB-B15D-D28A82C26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 of renal replacement therapy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4123E0-B9D1-45EE-A17F-207015AD3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119" t="26005" r="22544" b="32190"/>
          <a:stretch/>
        </p:blipFill>
        <p:spPr>
          <a:xfrm>
            <a:off x="486382" y="1994170"/>
            <a:ext cx="5472907" cy="228444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639D1B-46E1-41AF-9B29-07C08BDAD0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60" t="33901" r="31223" b="13333"/>
          <a:stretch/>
        </p:blipFill>
        <p:spPr>
          <a:xfrm>
            <a:off x="6274339" y="1994171"/>
            <a:ext cx="5472907" cy="416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565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95649A-1EDF-483A-B89E-6B41806E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Preoperative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C2E14-6553-411A-8DED-13CEE7E3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r>
              <a:rPr lang="en-US" sz="1900"/>
              <a:t>Cardiovascular</a:t>
            </a:r>
          </a:p>
          <a:p>
            <a:pPr lvl="1"/>
            <a:r>
              <a:rPr lang="en-US" sz="1900"/>
              <a:t>Cardiac output increases</a:t>
            </a:r>
          </a:p>
          <a:p>
            <a:pPr lvl="1"/>
            <a:r>
              <a:rPr lang="en-US" sz="1900"/>
              <a:t>Hypertension</a:t>
            </a:r>
          </a:p>
          <a:p>
            <a:pPr lvl="1"/>
            <a:r>
              <a:rPr lang="en-US" sz="1900"/>
              <a:t>Left ventricular hypertrophy </a:t>
            </a:r>
          </a:p>
          <a:p>
            <a:pPr lvl="1"/>
            <a:r>
              <a:rPr lang="en-US" sz="1900"/>
              <a:t>Extracellular fluid overload </a:t>
            </a:r>
          </a:p>
          <a:p>
            <a:pPr lvl="1"/>
            <a:r>
              <a:rPr lang="en-US" sz="1900"/>
              <a:t>CKD patients prone to congestive heart failure and pulmonary edema</a:t>
            </a:r>
          </a:p>
          <a:p>
            <a:pPr lvl="1"/>
            <a:r>
              <a:rPr lang="en-US" sz="1900"/>
              <a:t>Arrhythmias, including conduction blocks, are common</a:t>
            </a:r>
          </a:p>
          <a:p>
            <a:pPr lvl="1"/>
            <a:r>
              <a:rPr lang="en-US" sz="1900"/>
              <a:t>Uremic pericarditis</a:t>
            </a:r>
          </a:p>
          <a:p>
            <a:pPr lvl="1"/>
            <a:r>
              <a:rPr lang="en-US" sz="1900"/>
              <a:t>Pericardial effusion</a:t>
            </a:r>
          </a:p>
          <a:p>
            <a:pPr lvl="1"/>
            <a:r>
              <a:rPr lang="en-US" sz="1900"/>
              <a:t>Hypovolemia may occur secondary to excessive fluid removal during dialysis</a:t>
            </a:r>
          </a:p>
          <a:p>
            <a:pPr lvl="1"/>
            <a:r>
              <a:rPr lang="en-US" sz="1900"/>
              <a:t>Valvular heart disease</a:t>
            </a:r>
          </a:p>
          <a:p>
            <a:pPr lvl="1"/>
            <a:r>
              <a:rPr lang="en-US" sz="1900"/>
              <a:t>Urine output</a:t>
            </a:r>
          </a:p>
        </p:txBody>
      </p:sp>
    </p:spTree>
    <p:extLst>
      <p:ext uri="{BB962C8B-B14F-4D97-AF65-F5344CB8AC3E}">
        <p14:creationId xmlns:p14="http://schemas.microsoft.com/office/powerpoint/2010/main" val="8604271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01F25D7-ACE8-4EA8-8516-EF8AC2E6E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Preoperative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9D909-9892-4DBF-BE8A-5CB68FFEB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r>
              <a:rPr lang="en-US" sz="2200"/>
              <a:t>Pulmonary </a:t>
            </a:r>
          </a:p>
          <a:p>
            <a:pPr lvl="1"/>
            <a:r>
              <a:rPr lang="en-US" sz="2200"/>
              <a:t>Increased minute ventilation</a:t>
            </a:r>
          </a:p>
          <a:p>
            <a:pPr lvl="1"/>
            <a:r>
              <a:rPr lang="en-US" sz="2200"/>
              <a:t>Pulmonary edema</a:t>
            </a:r>
          </a:p>
          <a:p>
            <a:r>
              <a:rPr lang="en-US" sz="2200"/>
              <a:t>Gastrointestinal</a:t>
            </a:r>
          </a:p>
          <a:p>
            <a:pPr lvl="1"/>
            <a:r>
              <a:rPr lang="en-US" sz="2200"/>
              <a:t>Anorexia, nausea, vomiting, and ileus</a:t>
            </a:r>
          </a:p>
          <a:p>
            <a:pPr lvl="1"/>
            <a:r>
              <a:rPr lang="en-US" sz="2200"/>
              <a:t>Delayed gastric emptying</a:t>
            </a:r>
          </a:p>
          <a:p>
            <a:r>
              <a:rPr lang="en-US" sz="2200"/>
              <a:t>Endocrine</a:t>
            </a:r>
          </a:p>
          <a:p>
            <a:pPr lvl="1"/>
            <a:r>
              <a:rPr lang="en-US" sz="2200"/>
              <a:t>Abnormal glucose tolerance is common in CKD</a:t>
            </a:r>
          </a:p>
          <a:p>
            <a:pPr lvl="1"/>
            <a:r>
              <a:rPr lang="en-US" sz="2200"/>
              <a:t>Secondary hyperparathyroidism</a:t>
            </a:r>
          </a:p>
          <a:p>
            <a:r>
              <a:rPr lang="en-US" sz="2200"/>
              <a:t>Neurological</a:t>
            </a:r>
          </a:p>
          <a:p>
            <a:pPr lvl="1"/>
            <a:r>
              <a:rPr lang="en-US" sz="2200"/>
              <a:t>Asterixis, lethargy, confusion, seizures, and coma</a:t>
            </a: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509434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464960-34A8-4AFB-AA3B-00634D331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Nephron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771DA-27C2-40A7-8AF9-AB303A5DD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/>
              <a:t>Each kidney is made up of approximately 1 million functional units called nephrons</a:t>
            </a:r>
          </a:p>
          <a:p>
            <a:r>
              <a:rPr lang="en-US" sz="2400"/>
              <a:t>Consists of a tortuous tubule with at least six specialized segments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409799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1746B3-8B8E-45B7-BBBC-B1C0E22C0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Preoperative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4D131-7C98-4D74-8AA5-77D0420F7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r>
              <a:rPr lang="en-US" sz="2000"/>
              <a:t>Metabolic</a:t>
            </a:r>
          </a:p>
          <a:p>
            <a:pPr lvl="1"/>
            <a:r>
              <a:rPr lang="en-US" sz="2000"/>
              <a:t>Hyperkalemia, hyperphosphatemia, hypocalcemia, hypermagnesemia, hyperuricemia, and hypoalbuminemia</a:t>
            </a:r>
          </a:p>
          <a:p>
            <a:pPr lvl="1"/>
            <a:r>
              <a:rPr lang="en-US" sz="2000"/>
              <a:t>Water and sodium retention can result in worsening hyponatremia and extracellular fluid overload</a:t>
            </a:r>
          </a:p>
          <a:p>
            <a:pPr lvl="1"/>
            <a:r>
              <a:rPr lang="en-US" sz="2000"/>
              <a:t>Rapidly lose tissue protein and readily develop hypoalbuminemia</a:t>
            </a:r>
          </a:p>
          <a:p>
            <a:r>
              <a:rPr lang="en-US" sz="2000"/>
              <a:t>Hematologic</a:t>
            </a:r>
          </a:p>
          <a:p>
            <a:pPr lvl="1"/>
            <a:r>
              <a:rPr lang="en-US" sz="2000"/>
              <a:t>Anemia is nearly always present when the creatinine clearance is below 30 mL/min</a:t>
            </a:r>
          </a:p>
          <a:p>
            <a:pPr lvl="1"/>
            <a:r>
              <a:rPr lang="en-US" sz="2000"/>
              <a:t>Impaired platelet and white cell function </a:t>
            </a:r>
          </a:p>
          <a:p>
            <a:pPr lvl="1"/>
            <a:r>
              <a:rPr lang="en-US" sz="2000"/>
              <a:t>Residual anticoagulant effects from heparin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9570927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569127C-1ABF-4586-B128-D7DFED704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Preoperative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8AA11-0EED-46E7-B130-06C5FCF16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r>
              <a:rPr lang="en-US" sz="2400"/>
              <a:t>Kidney failure is frequently associated with trauma or perioperative medical or surgical complications</a:t>
            </a:r>
          </a:p>
          <a:p>
            <a:r>
              <a:rPr lang="en-US" sz="2400"/>
              <a:t>Optimal perioperative management is dependent upon RRT</a:t>
            </a:r>
          </a:p>
          <a:p>
            <a:r>
              <a:rPr lang="en-US" sz="2400"/>
              <a:t>Continuous renal replacement therapy (CRRT) is often used when patients are too hemodynamically unstable</a:t>
            </a:r>
          </a:p>
          <a:p>
            <a:r>
              <a:rPr lang="en-US" sz="2400"/>
              <a:t>Preoperative dialysis on the day of surgery or on the previous day is typical</a:t>
            </a:r>
          </a:p>
        </p:txBody>
      </p:sp>
    </p:spTree>
    <p:extLst>
      <p:ext uri="{BB962C8B-B14F-4D97-AF65-F5344CB8AC3E}">
        <p14:creationId xmlns:p14="http://schemas.microsoft.com/office/powerpoint/2010/main" val="5174220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D90C8DE-7D72-4EDF-856E-AEE042F25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Preoperative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49066-1349-454E-8424-B6F0CE548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r>
              <a:rPr lang="en-US" sz="2400"/>
              <a:t>Investigation</a:t>
            </a:r>
          </a:p>
          <a:p>
            <a:pPr lvl="1"/>
            <a:r>
              <a:rPr lang="en-US" dirty="0"/>
              <a:t>CBC </a:t>
            </a:r>
          </a:p>
          <a:p>
            <a:pPr lvl="1"/>
            <a:r>
              <a:rPr lang="en-US" dirty="0"/>
              <a:t>Bleeding time and coagulation studies</a:t>
            </a:r>
          </a:p>
          <a:p>
            <a:pPr lvl="1"/>
            <a:r>
              <a:rPr lang="en-US" dirty="0"/>
              <a:t>BUN, and creatinine measurements</a:t>
            </a:r>
          </a:p>
          <a:p>
            <a:pPr lvl="1"/>
            <a:r>
              <a:rPr lang="en-US" dirty="0"/>
              <a:t>Serum electrolytes</a:t>
            </a:r>
          </a:p>
          <a:p>
            <a:pPr lvl="1"/>
            <a:r>
              <a:rPr lang="en-US" dirty="0"/>
              <a:t>Chest radiograph</a:t>
            </a:r>
          </a:p>
          <a:p>
            <a:pPr lvl="1"/>
            <a:r>
              <a:rPr lang="en-US" dirty="0"/>
              <a:t>ECG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2774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DBD3EC-AA77-48D2-99E8-10BB0ED6E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5100">
                <a:solidFill>
                  <a:schemeClr val="bg1"/>
                </a:solidFill>
              </a:rPr>
              <a:t>Preoperative Preparation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EF67CFE-EDE8-49B7-9770-314C239CD3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6918678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97656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57A3F2-3497-430E-BCD2-151E9B574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88B1F424-0E60-4F04-AFC7-00E1F2110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6B509DD1-7F4E-4C4D-9B18-626473A5F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BB89D3BB-9A77-48E3-8C98-9A0A1DD4F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7DF9BB-552C-4064-AF9A-23937FA7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754" y="1522820"/>
            <a:ext cx="2748041" cy="3601914"/>
          </a:xfrm>
        </p:spPr>
        <p:txBody>
          <a:bodyPr anchor="ctr"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Premedication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2B11FCE-1DAF-4530-A3C5-79A5190EA5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9297781"/>
              </p:ext>
            </p:extLst>
          </p:nvPr>
        </p:nvGraphicFramePr>
        <p:xfrm>
          <a:off x="5042848" y="643467"/>
          <a:ext cx="6489510" cy="5252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07872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B63D25-BEB5-41B6-BB79-F03D723D0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954" t="22310" r="27591" b="14321"/>
          <a:stretch/>
        </p:blipFill>
        <p:spPr>
          <a:xfrm>
            <a:off x="1847348" y="97277"/>
            <a:ext cx="8463971" cy="6637307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131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B9C990-8049-4330-8FB8-0C39D71A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Intraoperative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82124-666F-4E99-9836-DC3FCCDBF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/>
              <a:t>Monitoring</a:t>
            </a:r>
          </a:p>
          <a:p>
            <a:pPr lvl="1"/>
            <a:r>
              <a:rPr lang="en-US" dirty="0"/>
              <a:t>Standard monitoring</a:t>
            </a:r>
          </a:p>
          <a:p>
            <a:pPr lvl="1"/>
            <a:r>
              <a:rPr lang="en-US" dirty="0"/>
              <a:t>General medical condition and the planned operative procedure dictate monitoring requirements</a:t>
            </a:r>
          </a:p>
          <a:p>
            <a:pPr lvl="1"/>
            <a:r>
              <a:rPr lang="en-US" dirty="0"/>
              <a:t>Blood pressure should not be measured by a cuff on an arm with an arteriovenous fistula</a:t>
            </a:r>
          </a:p>
          <a:p>
            <a:pPr lvl="1"/>
            <a:r>
              <a:rPr lang="en-US" dirty="0"/>
              <a:t>Continuous invasive or noninvasive blood pressure monitoring may be indicated in patients with poorly controlled hypertension</a:t>
            </a:r>
          </a:p>
        </p:txBody>
      </p:sp>
    </p:spTree>
    <p:extLst>
      <p:ext uri="{BB962C8B-B14F-4D97-AF65-F5344CB8AC3E}">
        <p14:creationId xmlns:p14="http://schemas.microsoft.com/office/powerpoint/2010/main" val="8040847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FA81EA-2627-4462-8577-E409DD380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Intraoperative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324FF-C60E-4EA4-ABE8-A20D14EAE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200"/>
              <a:t>Induction</a:t>
            </a:r>
          </a:p>
          <a:p>
            <a:pPr lvl="1"/>
            <a:r>
              <a:rPr lang="en-US" sz="2200"/>
              <a:t>Patients with nausea, vomiting, or gastrointestinal bleeding should undergo rapid-sequence induction</a:t>
            </a:r>
          </a:p>
          <a:p>
            <a:pPr lvl="1"/>
            <a:r>
              <a:rPr lang="en-US" sz="2200"/>
              <a:t>Dose of the induction agent should be reduced</a:t>
            </a:r>
          </a:p>
          <a:p>
            <a:pPr lvl="2"/>
            <a:r>
              <a:rPr lang="en-US" sz="2200"/>
              <a:t>Critically ill patients</a:t>
            </a:r>
          </a:p>
          <a:p>
            <a:pPr lvl="2"/>
            <a:r>
              <a:rPr lang="en-US" sz="2200"/>
              <a:t>Patients undergo hemodialysis and remain relative hypovolemic</a:t>
            </a:r>
          </a:p>
          <a:p>
            <a:pPr lvl="2"/>
            <a:r>
              <a:rPr lang="en-US" sz="2200"/>
              <a:t>Opioid, </a:t>
            </a:r>
            <a:r>
              <a:rPr lang="el-GR" sz="2200"/>
              <a:t>β-</a:t>
            </a:r>
            <a:r>
              <a:rPr lang="en-US" sz="2200"/>
              <a:t>blocker or lidocaine may be use to blunt hypertensive response to intubation</a:t>
            </a:r>
          </a:p>
          <a:p>
            <a:pPr lvl="2"/>
            <a:r>
              <a:rPr lang="en-US" sz="2200"/>
              <a:t>Propofol– lidocaine induction without a relaxant may be considered for intubation in patients with hyperkalemia</a:t>
            </a:r>
          </a:p>
        </p:txBody>
      </p:sp>
    </p:spTree>
    <p:extLst>
      <p:ext uri="{BB962C8B-B14F-4D97-AF65-F5344CB8AC3E}">
        <p14:creationId xmlns:p14="http://schemas.microsoft.com/office/powerpoint/2010/main" val="8020555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D34F64-A348-4CF6-A535-53C9A9146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Intraoperative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0A3306-9554-416F-9DC4-E18E1CAD4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107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183EE-7686-496B-8BE1-BB34CDA21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Choice of Anesthesia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EAC78-B57E-475A-9725-A08135EAB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/>
              <a:t>Regional Anesthesia</a:t>
            </a:r>
          </a:p>
          <a:p>
            <a:pPr lvl="1"/>
            <a:r>
              <a:rPr lang="en-US" dirty="0"/>
              <a:t>Epidural and spinal anesthesia</a:t>
            </a:r>
          </a:p>
          <a:p>
            <a:pPr lvl="2"/>
            <a:r>
              <a:rPr lang="en-US" sz="2400"/>
              <a:t>Reduce systemic and renal vascular sympathetic tone</a:t>
            </a:r>
          </a:p>
          <a:p>
            <a:pPr lvl="2"/>
            <a:r>
              <a:rPr lang="en-US" sz="2400"/>
              <a:t>Reduces arterial blood pressure and cardiac output</a:t>
            </a:r>
          </a:p>
          <a:p>
            <a:pPr lvl="1"/>
            <a:r>
              <a:rPr lang="en-US" dirty="0"/>
              <a:t>Intraoperative neuraxial blockade and demonstrated a 30% reduction in the odds of postoperative mortality</a:t>
            </a:r>
          </a:p>
          <a:p>
            <a:pPr lvl="1"/>
            <a:r>
              <a:rPr lang="en-US" dirty="0"/>
              <a:t>Better postoperative analgesia and a reduction in other complications</a:t>
            </a:r>
          </a:p>
          <a:p>
            <a:pPr lvl="1"/>
            <a:r>
              <a:rPr lang="en-US" dirty="0"/>
              <a:t>Manage hypotension with vasopressors rather than fluid boluses</a:t>
            </a:r>
          </a:p>
        </p:txBody>
      </p:sp>
    </p:spTree>
    <p:extLst>
      <p:ext uri="{BB962C8B-B14F-4D97-AF65-F5344CB8AC3E}">
        <p14:creationId xmlns:p14="http://schemas.microsoft.com/office/powerpoint/2010/main" val="2144810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921D-031A-4A39-9677-876D0D2A6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06B154-98E3-47C0-A5ED-7B6437937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418" t="15721" r="33485" b="19671"/>
          <a:stretch/>
        </p:blipFill>
        <p:spPr>
          <a:xfrm>
            <a:off x="2623373" y="254056"/>
            <a:ext cx="6481717" cy="6349887"/>
          </a:xfrm>
        </p:spPr>
      </p:pic>
    </p:spTree>
    <p:extLst>
      <p:ext uri="{BB962C8B-B14F-4D97-AF65-F5344CB8AC3E}">
        <p14:creationId xmlns:p14="http://schemas.microsoft.com/office/powerpoint/2010/main" val="10435851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88BDB8-1EED-4157-A883-C7F0D1487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Choice of Anesthesia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06756-5B24-4E95-87A1-030610B88D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/>
              <a:t>General Anesthesia</a:t>
            </a:r>
          </a:p>
          <a:p>
            <a:pPr lvl="1"/>
            <a:r>
              <a:rPr lang="en-US" dirty="0"/>
              <a:t>Limits mobility of patients</a:t>
            </a:r>
          </a:p>
          <a:p>
            <a:pPr lvl="1"/>
            <a:r>
              <a:rPr lang="en-US" dirty="0"/>
              <a:t>Limits aspiration</a:t>
            </a:r>
          </a:p>
          <a:p>
            <a:pPr lvl="1"/>
            <a:r>
              <a:rPr lang="en-US" dirty="0"/>
              <a:t>Longer duration</a:t>
            </a:r>
          </a:p>
          <a:p>
            <a:pPr lvl="1"/>
            <a:r>
              <a:rPr lang="en-US"/>
              <a:t>Stable hemodynamics</a:t>
            </a:r>
          </a:p>
          <a:p>
            <a:pPr lvl="1"/>
            <a:r>
              <a:rPr lang="en-US"/>
              <a:t>Rapid onset and reliability</a:t>
            </a:r>
          </a:p>
          <a:p>
            <a:pPr lvl="1"/>
            <a:r>
              <a:rPr lang="en-US" dirty="0"/>
              <a:t>No postoperative analgesia</a:t>
            </a:r>
          </a:p>
          <a:p>
            <a:pPr lvl="1"/>
            <a:r>
              <a:rPr lang="en-US"/>
              <a:t>POCD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9638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425B274-BDCC-4ACC-A802-A70CBD07D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General Anesthesia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FD97D-2E38-43FC-A3FA-CFD3F86EE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r>
              <a:rPr lang="en-US" sz="2200"/>
              <a:t>Induction</a:t>
            </a:r>
          </a:p>
          <a:p>
            <a:pPr lvl="1"/>
            <a:r>
              <a:rPr lang="en-US" sz="2200"/>
              <a:t>rapid-sequence induction</a:t>
            </a:r>
          </a:p>
          <a:p>
            <a:pPr lvl="2"/>
            <a:r>
              <a:rPr lang="en-US" sz="2200"/>
              <a:t>Propofol, 1 to 2 mg/kg</a:t>
            </a:r>
          </a:p>
          <a:p>
            <a:pPr lvl="2"/>
            <a:r>
              <a:rPr lang="en-US" sz="2200"/>
              <a:t>Etomidate, 0.2 to 0.4 mg/kg</a:t>
            </a:r>
          </a:p>
          <a:p>
            <a:pPr lvl="2"/>
            <a:r>
              <a:rPr lang="en-US" sz="2200"/>
              <a:t>Opioid, β-blocker (esmolol), or lidocaine may be used to blunt the hypertensive response</a:t>
            </a:r>
          </a:p>
          <a:p>
            <a:pPr lvl="2"/>
            <a:r>
              <a:rPr lang="en-US" sz="2200"/>
              <a:t>Succinylcholine, 1.5 mg/kg</a:t>
            </a:r>
          </a:p>
          <a:p>
            <a:pPr lvl="2"/>
            <a:r>
              <a:rPr lang="en-US" sz="2200"/>
              <a:t>Rocuronium (1 mg/kg)</a:t>
            </a:r>
          </a:p>
          <a:p>
            <a:pPr lvl="2"/>
            <a:r>
              <a:rPr lang="en-US" sz="2200"/>
              <a:t>Vecuronium (0.1 mg/kg)</a:t>
            </a:r>
          </a:p>
          <a:p>
            <a:pPr lvl="2"/>
            <a:r>
              <a:rPr lang="en-US" sz="2200"/>
              <a:t>Cisatracurium (0.15 mg/kg)</a:t>
            </a:r>
          </a:p>
          <a:p>
            <a:pPr lvl="2"/>
            <a:r>
              <a:rPr lang="en-US" sz="2200"/>
              <a:t>Propofol– lidocaine induction without a relaxant may be considered in hyperkalemia</a:t>
            </a: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7961504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313A22-A8AD-4278-97B1-746C76F3C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Anesthesia Maintenance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5A251-8249-4B4F-9EA5-EF1278F5C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/>
              <a:t>Control hypertension with minimal deleterious effect on cardiac output</a:t>
            </a:r>
          </a:p>
          <a:p>
            <a:r>
              <a:rPr lang="en-US" sz="2400"/>
              <a:t>Meperidine should be avoided because of accumulation of its metabolite normeperidine</a:t>
            </a:r>
          </a:p>
          <a:p>
            <a:r>
              <a:rPr lang="en-US" sz="2400"/>
              <a:t>Morphine may be used</a:t>
            </a:r>
          </a:p>
          <a:p>
            <a:r>
              <a:rPr lang="en-US" sz="2400"/>
              <a:t>Controlled ventilation should be considered</a:t>
            </a:r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085897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230620-303E-42C1-9D97-E13C01424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Anesthesia Maintenance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A77C9-76B6-4CE3-A9A5-AF41E2287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200"/>
              <a:t>All anesthetic maintenance agents are acceptable</a:t>
            </a:r>
          </a:p>
          <a:p>
            <a:r>
              <a:rPr lang="en-US" sz="2200"/>
              <a:t>Deterioration in kidney function may result from</a:t>
            </a:r>
          </a:p>
          <a:p>
            <a:pPr lvl="1"/>
            <a:r>
              <a:rPr lang="en-US" sz="2200"/>
              <a:t>Operative procedure</a:t>
            </a:r>
          </a:p>
          <a:p>
            <a:pPr lvl="1"/>
            <a:r>
              <a:rPr lang="en-US" sz="2200"/>
              <a:t>Anesthetic</a:t>
            </a:r>
          </a:p>
          <a:p>
            <a:pPr lvl="1"/>
            <a:r>
              <a:rPr lang="en-US" sz="2200"/>
              <a:t>Positive-pressure ventilation</a:t>
            </a:r>
          </a:p>
          <a:p>
            <a:pPr lvl="1"/>
            <a:r>
              <a:rPr lang="en-US" sz="2200"/>
              <a:t>Adequate intravenous fluids are given to maintain a normal blood pressure </a:t>
            </a:r>
          </a:p>
          <a:p>
            <a:r>
              <a:rPr lang="el-GR" sz="2200"/>
              <a:t>α-</a:t>
            </a:r>
            <a:r>
              <a:rPr lang="en-US" sz="2200"/>
              <a:t>adrenergic vasopressors</a:t>
            </a:r>
          </a:p>
          <a:p>
            <a:pPr lvl="1"/>
            <a:r>
              <a:rPr lang="en-US" sz="2200"/>
              <a:t>Correct hypotension</a:t>
            </a:r>
          </a:p>
        </p:txBody>
      </p:sp>
    </p:spTree>
    <p:extLst>
      <p:ext uri="{BB962C8B-B14F-4D97-AF65-F5344CB8AC3E}">
        <p14:creationId xmlns:p14="http://schemas.microsoft.com/office/powerpoint/2010/main" val="6428454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EE7906-4BBC-402F-B10B-59DE09524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Fluid Therapy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AB2D3-3CA0-4A37-BE2B-92C42E135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/>
              <a:t>Require replacement of insensible fluid losses only</a:t>
            </a:r>
          </a:p>
          <a:p>
            <a:r>
              <a:rPr lang="en-US" sz="2400"/>
              <a:t>Balanced crystalloids such as Plasma-Lyte or lactated Ringer’s solution are preferable</a:t>
            </a:r>
          </a:p>
          <a:p>
            <a:r>
              <a:rPr lang="en-US" sz="2400"/>
              <a:t>Blood that is lost should generally be replaced with colloid or packed red blood cells</a:t>
            </a:r>
          </a:p>
          <a:p>
            <a:r>
              <a:rPr lang="en-US" sz="2400"/>
              <a:t>Hydroxyethyl starch has been associated with increased risk of AKI </a:t>
            </a:r>
          </a:p>
          <a:p>
            <a:r>
              <a:rPr lang="en-US" sz="2400"/>
              <a:t>Intraoperative fluid therapy can be guided by noninvasive measurements of stroke volume and cardiac output</a:t>
            </a:r>
          </a:p>
        </p:txBody>
      </p:sp>
    </p:spTree>
    <p:extLst>
      <p:ext uri="{BB962C8B-B14F-4D97-AF65-F5344CB8AC3E}">
        <p14:creationId xmlns:p14="http://schemas.microsoft.com/office/powerpoint/2010/main" val="20619526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B6A624-BE8A-4D2C-A069-AD1C0057A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Postoperative </a:t>
            </a:r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Anesthetic Care</a:t>
            </a:r>
            <a:br>
              <a:rPr lang="en-US" sz="6600" kern="120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6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897F5-6983-482B-A86A-74B959C871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1696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D3529-F105-4E46-804F-9D58351AF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 Anesthetic Care Unit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5181BB4-D10C-42A3-8B05-106A8A3915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673" t="13486" r="27323" b="50423"/>
          <a:stretch/>
        </p:blipFill>
        <p:spPr>
          <a:xfrm>
            <a:off x="992220" y="1515016"/>
            <a:ext cx="4844375" cy="4469628"/>
          </a:xfrm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8EA824E2-E13E-44C1-AA66-EE0F66E91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73" t="49444" r="27323" b="12237"/>
          <a:stretch/>
        </p:blipFill>
        <p:spPr>
          <a:xfrm>
            <a:off x="6945549" y="1585608"/>
            <a:ext cx="4562271" cy="446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167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3CEAF1-AC92-4BA8-8084-1B1FBBF87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Fluid and Electrolyte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1C044-0A20-4E72-B331-AF0F875C2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 b="0" i="0">
                <a:effectLst/>
                <a:latin typeface="Noto Sans" panose="020B0502040204020203" pitchFamily="34" charset="0"/>
              </a:rPr>
              <a:t>Serum urea, creatinine, and electrolyte levels</a:t>
            </a:r>
          </a:p>
          <a:p>
            <a:r>
              <a:rPr lang="en-US" sz="2400" dirty="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Daily urine output should be noted</a:t>
            </a:r>
            <a:endParaRPr lang="en-US" sz="2400" b="0" i="0"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  <a:p>
            <a:r>
              <a:rPr lang="en-US" sz="2400">
                <a:latin typeface="Noto Sans" panose="020B0502040504020204" pitchFamily="34" charset="0"/>
              </a:rPr>
              <a:t>D</a:t>
            </a:r>
            <a:r>
              <a:rPr lang="en-US" sz="2400" b="0" i="0">
                <a:effectLst/>
                <a:latin typeface="Noto Sans" panose="020B0502040504020204" pitchFamily="34" charset="0"/>
              </a:rPr>
              <a:t>ialysis should be delayed until the risk of surgery-induced fluid shifts and hemorrhage has diminished</a:t>
            </a:r>
          </a:p>
          <a:p>
            <a:r>
              <a:rPr lang="en-US" sz="2400" b="0" i="0">
                <a:effectLst/>
                <a:latin typeface="Noto Sans" panose="020B0502040504020204" pitchFamily="34" charset="0"/>
              </a:rPr>
              <a:t>In hemodynamically unstable patients</a:t>
            </a:r>
          </a:p>
          <a:p>
            <a:pPr lvl="1"/>
            <a:r>
              <a:rPr lang="en-US" b="0" i="0">
                <a:effectLst/>
                <a:latin typeface="Noto Sans" panose="020B0502040504020204" pitchFamily="34" charset="0"/>
              </a:rPr>
              <a:t> continuous renal replacement therapies (CRRT) may be used instead of hemodialysis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3099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697D9F-2873-47C3-8CEC-9A68B2189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808" t="34724" r="41659" b="49180"/>
          <a:stretch/>
        </p:blipFill>
        <p:spPr>
          <a:xfrm>
            <a:off x="643467" y="1568399"/>
            <a:ext cx="10905066" cy="3721201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754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A422AC-F807-4DA1-805B-E218E845D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557" t="27570" r="40653" b="11175"/>
          <a:stretch/>
        </p:blipFill>
        <p:spPr>
          <a:xfrm>
            <a:off x="3385226" y="67996"/>
            <a:ext cx="5486400" cy="680241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35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CDADA-79BB-4507-BDC5-D5EBB714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8B83DC-54C3-45C9-A2B2-36BF1F407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790" t="26229" r="40904" b="18553"/>
          <a:stretch/>
        </p:blipFill>
        <p:spPr>
          <a:xfrm>
            <a:off x="1066030" y="365125"/>
            <a:ext cx="4458077" cy="456906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CEFB79-4AE9-4E76-8D13-A92A70C131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12" t="29004" r="43170" b="11340"/>
          <a:stretch/>
        </p:blipFill>
        <p:spPr>
          <a:xfrm>
            <a:off x="6523348" y="316105"/>
            <a:ext cx="4289197" cy="622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943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FCFA13-040E-4F1B-9497-E7C3FDF62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4363" t="31489" r="5771" b="51064"/>
          <a:stretch/>
        </p:blipFill>
        <p:spPr>
          <a:xfrm>
            <a:off x="643467" y="2355908"/>
            <a:ext cx="10905066" cy="2146183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1416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C3D934-FD8B-46F6-952E-9B832772C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Challenges in Postoperative Pain Management in Chronic Kidney Disease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F4E67-205D-4479-BEB5-522042B74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/>
              <a:t>Prevention of further renal damage</a:t>
            </a:r>
          </a:p>
          <a:p>
            <a:pPr lvl="1"/>
            <a:r>
              <a:rPr lang="en-US" dirty="0"/>
              <a:t>Patients with moderate to severe impairment</a:t>
            </a:r>
          </a:p>
          <a:p>
            <a:pPr lvl="1"/>
            <a:r>
              <a:rPr lang="en-US" dirty="0"/>
              <a:t>Nonsteroidal anti-inflammatory drugs (NSAIDs)</a:t>
            </a:r>
          </a:p>
          <a:p>
            <a:r>
              <a:rPr lang="en-US" sz="2400"/>
              <a:t>Dose adjustment</a:t>
            </a:r>
          </a:p>
          <a:p>
            <a:pPr lvl="1"/>
            <a:r>
              <a:rPr lang="en-US" dirty="0"/>
              <a:t>Due to an alteration in the pharmacokinetics and pharmacodynamics</a:t>
            </a:r>
          </a:p>
          <a:p>
            <a:pPr lvl="1"/>
            <a:r>
              <a:rPr lang="en-US" dirty="0"/>
              <a:t>Drug accumulation due to impaired excretion</a:t>
            </a:r>
          </a:p>
        </p:txBody>
      </p:sp>
    </p:spTree>
    <p:extLst>
      <p:ext uri="{BB962C8B-B14F-4D97-AF65-F5344CB8AC3E}">
        <p14:creationId xmlns:p14="http://schemas.microsoft.com/office/powerpoint/2010/main" val="23875159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CCD64A8-3F9D-4F2D-A4CC-ABCCD11ED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US" sz="4100">
                <a:solidFill>
                  <a:srgbClr val="FFFFFF"/>
                </a:solidFill>
              </a:rPr>
              <a:t>Role of regional and neuraxial analgesia in chronic kidney disease</a:t>
            </a:r>
            <a:br>
              <a:rPr lang="en-US" sz="4100">
                <a:solidFill>
                  <a:srgbClr val="FFFFFF"/>
                </a:solidFill>
              </a:rPr>
            </a:br>
            <a:endParaRPr lang="en-US" sz="41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C7BF4-92F1-4029-82A9-FCED823DF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r>
              <a:rPr lang="en-US" sz="2400"/>
              <a:t>Avoiding the adverse effects of both anesthetics and analgesics</a:t>
            </a:r>
          </a:p>
          <a:p>
            <a:r>
              <a:rPr lang="en-US" sz="2400"/>
              <a:t>Concerns regarding the use of these methods</a:t>
            </a:r>
          </a:p>
          <a:p>
            <a:pPr lvl="1"/>
            <a:r>
              <a:rPr lang="en-US"/>
              <a:t>Platelet </a:t>
            </a:r>
            <a:r>
              <a:rPr lang="en-US" dirty="0"/>
              <a:t>number and function impairment</a:t>
            </a:r>
          </a:p>
          <a:p>
            <a:pPr lvl="1"/>
            <a:r>
              <a:rPr lang="en-US" dirty="0"/>
              <a:t>Use of anticoagulants during dialysis</a:t>
            </a:r>
          </a:p>
        </p:txBody>
      </p:sp>
    </p:spTree>
    <p:extLst>
      <p:ext uri="{BB962C8B-B14F-4D97-AF65-F5344CB8AC3E}">
        <p14:creationId xmlns:p14="http://schemas.microsoft.com/office/powerpoint/2010/main" val="27758953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7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154D981-547F-4158-92FB-75D9976E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Pain Management in Chronic Kidney Disease Stage 1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39D079-A02A-44F9-B019-A9FCC141C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r>
              <a:rPr lang="en-US" sz="2400"/>
              <a:t>Postoperative and posttraumatic pain management should not differ from patients without kidney disease</a:t>
            </a:r>
          </a:p>
          <a:p>
            <a:r>
              <a:rPr lang="en-US" sz="2400"/>
              <a:t>Multimodal pain management regimen is preferably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CC1F93-9022-4D54-9299-75DDF3B94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00" t="50000" r="7526" b="26809"/>
          <a:stretch/>
        </p:blipFill>
        <p:spPr>
          <a:xfrm>
            <a:off x="6098892" y="3309490"/>
            <a:ext cx="4802404" cy="192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979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30E74F-1426-47A7-A236-C02CAA446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Pain Management in Chronic Kidney Disease Stage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7855B-7C69-473E-B3E3-9531DE320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r>
              <a:rPr lang="en-US" sz="2400"/>
              <a:t>No need for dose adjustment of pain medications</a:t>
            </a:r>
          </a:p>
          <a:p>
            <a:r>
              <a:rPr lang="en-US" sz="2400"/>
              <a:t>Two main considerations</a:t>
            </a:r>
          </a:p>
          <a:p>
            <a:pPr lvl="1"/>
            <a:r>
              <a:rPr lang="en-US"/>
              <a:t>Monitored </a:t>
            </a:r>
            <a:r>
              <a:rPr lang="en-US" dirty="0"/>
              <a:t>for further deterioration of renal function</a:t>
            </a:r>
          </a:p>
          <a:p>
            <a:pPr lvl="1"/>
            <a:r>
              <a:rPr lang="en-US" dirty="0"/>
              <a:t>Effect of NSAIDs on the kidney causing further impairment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781DD1-B7D7-424F-A5CF-8DCCB9D73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48" t="56454" r="41596" b="18298"/>
          <a:stretch/>
        </p:blipFill>
        <p:spPr>
          <a:xfrm>
            <a:off x="6098892" y="3200190"/>
            <a:ext cx="4802404" cy="214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620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46B299-EA63-4DB1-BF17-1E87F1727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Pain Management in Chronic Kidney Disease Stage 3 and 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3F5CF-DD89-428A-A420-307C4C955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r>
              <a:rPr lang="en-US" sz="2400"/>
              <a:t>Reduction of analgesic drug doses according to the GFR or CCr</a:t>
            </a:r>
          </a:p>
          <a:p>
            <a:r>
              <a:rPr lang="en-US" sz="2400"/>
              <a:t>Close monitoring of drug side effects such as sedation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F3A9CF-0B3A-44BC-B6A6-300855A05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39" t="43262" r="7926" b="29220"/>
          <a:stretch/>
        </p:blipFill>
        <p:spPr>
          <a:xfrm>
            <a:off x="6098892" y="3106546"/>
            <a:ext cx="4802404" cy="233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650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6431BE6-5ADE-443C-9223-34652DD38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Pain Management in End Stage Renal Disease (Chronic Kidney Disease Stage 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7332E-77A9-4DB8-ADE6-29BF2B22F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r>
              <a:rPr lang="en-US" sz="2400"/>
              <a:t>Postoperative pain management in the non-dialysis ESRD patient follows the same rules as delineated for CKD-Stage4</a:t>
            </a:r>
          </a:p>
          <a:p>
            <a:r>
              <a:rPr lang="en-US" sz="2400"/>
              <a:t>In hemodialysis patients, adjustment of doses to balance the risk of toxicity before dialysis and escalation of pain after dialysis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6A4303-091F-41DF-87CB-3DBB6E2CC8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60" t="59291" r="7845" b="15744"/>
          <a:stretch/>
        </p:blipFill>
        <p:spPr>
          <a:xfrm>
            <a:off x="6098892" y="3220158"/>
            <a:ext cx="4802404" cy="210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755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5E59B8-60B9-48EB-BFCF-8BEDDF4F7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149" t="22875" r="7580" b="14976"/>
          <a:stretch/>
        </p:blipFill>
        <p:spPr>
          <a:xfrm>
            <a:off x="142564" y="288485"/>
            <a:ext cx="11906875" cy="6281030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87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7029-6262-4BBC-8754-825646E8C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9D44E2-B0ED-4769-99A0-3F01D7AF4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777" t="39195" r="41534" b="37555"/>
          <a:stretch/>
        </p:blipFill>
        <p:spPr>
          <a:xfrm>
            <a:off x="430266" y="1828800"/>
            <a:ext cx="5279870" cy="217899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529423-6BDB-445A-A7A2-C989D6F4D2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69" t="64112" r="41596" b="10497"/>
          <a:stretch/>
        </p:blipFill>
        <p:spPr>
          <a:xfrm>
            <a:off x="6313251" y="1828800"/>
            <a:ext cx="5290763" cy="237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6421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4A6836E-C603-43CB-9DA7-89D8E3FA3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6007DD-F9BF-4F0F-B8C6-C514B2841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894D31-1F4A-487C-852A-5698F8DB8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25" y="1321056"/>
            <a:ext cx="10684151" cy="19919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2FDDB-DDA6-4B93-88CC-7DBD3397A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1395" y="3525490"/>
            <a:ext cx="9469211" cy="8656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400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0FAFCA-5C96-453B-83B7-A9AEF7F18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A0F84AE-A24D-4353-B1BA-BD80DAA38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F093259-3E74-43A1-944B-B106C8105E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AA28A35-1E54-4054-BB95-42FAFA13A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BA3A17F-F3BD-4B94-9CC8-006700210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D0398DD-AD75-4E2B-A3C6-35073082A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-456265" y="3658536"/>
            <a:ext cx="3655725" cy="2743201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3E4F247-A844-4CD1-A37E-B7EA0DA2DB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2387B1B-D4D3-493F-8D7A-C7A89DBD4A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3404477-1F13-4859-84DA-12A303AC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B8C62FD-B708-4F00-80BB-1250C6011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1783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7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5455B84-A2E3-4C1D-A8CB-57290E0B0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KIDNEY BLOOD FLOW &amp; GLOMERULAR FILTRATION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8969F-462F-4C52-82C9-03AA2085A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9798299" cy="3563159"/>
          </a:xfrm>
        </p:spPr>
        <p:txBody>
          <a:bodyPr>
            <a:normAutofit/>
          </a:bodyPr>
          <a:lstStyle/>
          <a:p>
            <a:r>
              <a:rPr lang="en-US" sz="1900" dirty="0"/>
              <a:t>Clearance</a:t>
            </a:r>
          </a:p>
          <a:p>
            <a:pPr lvl="1"/>
            <a:r>
              <a:rPr lang="en-US" sz="1900" dirty="0"/>
              <a:t>Frequently used in measurements of RBF and the glomerular filtration rate (GFR)</a:t>
            </a:r>
          </a:p>
          <a:p>
            <a:pPr lvl="1"/>
            <a:r>
              <a:rPr lang="en-US" sz="1900" dirty="0"/>
              <a:t>The volume of blood that is completely cleared of that substance per unit of time</a:t>
            </a:r>
          </a:p>
          <a:p>
            <a:r>
              <a:rPr lang="en-US" sz="1900" dirty="0"/>
              <a:t>Renal blood flow</a:t>
            </a:r>
          </a:p>
          <a:p>
            <a:pPr lvl="1"/>
            <a:r>
              <a:rPr lang="en-US" sz="1900" dirty="0"/>
              <a:t>Renal plasma flow (RPF) is commonly measured by p-</a:t>
            </a:r>
            <a:r>
              <a:rPr lang="en-US" sz="1900" dirty="0" err="1"/>
              <a:t>aminohippurate</a:t>
            </a:r>
            <a:r>
              <a:rPr lang="en-US" sz="1900" dirty="0"/>
              <a:t> (PAH) clearance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31B69D-0350-4C7E-85A5-DCA934DE7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24" t="41135" r="37526" b="51489"/>
          <a:stretch/>
        </p:blipFill>
        <p:spPr>
          <a:xfrm>
            <a:off x="3693274" y="4419828"/>
            <a:ext cx="4802404" cy="75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34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FC5C42-099D-45F6-BAFF-428A3B5DF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KIDNEY BLOOD FLOW &amp; GLOMERULAR FILTRATION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9237E-2910-41E0-9AAD-91FE24E62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pPr lvl="1"/>
            <a:r>
              <a:rPr lang="en-US" sz="1700"/>
              <a:t>If Hct is known</a:t>
            </a:r>
          </a:p>
          <a:p>
            <a:pPr lvl="1"/>
            <a:endParaRPr lang="en-US" sz="1700"/>
          </a:p>
          <a:p>
            <a:pPr lvl="1"/>
            <a:endParaRPr lang="en-US" sz="1700"/>
          </a:p>
          <a:p>
            <a:pPr lvl="1"/>
            <a:endParaRPr lang="en-US" sz="1700"/>
          </a:p>
          <a:p>
            <a:pPr lvl="1"/>
            <a:endParaRPr lang="en-US" sz="1700"/>
          </a:p>
          <a:p>
            <a:r>
              <a:rPr lang="en-US" sz="1700"/>
              <a:t>Glomerular filtration rate</a:t>
            </a:r>
          </a:p>
          <a:p>
            <a:pPr lvl="1"/>
            <a:r>
              <a:rPr lang="en-US" sz="1700"/>
              <a:t>Volume of fluid filtered from the glomerular capillaries into Bowman’s capsule per unit time</a:t>
            </a:r>
          </a:p>
          <a:p>
            <a:pPr lvl="1"/>
            <a:r>
              <a:rPr lang="en-US" sz="1700"/>
              <a:t>Approximately 120 ± 25 mL/min in men and 95 ± 20 mL/min in women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7E85A3C-ABBF-409E-99CE-70019FF9AC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01" t="61986" r="33856" b="25958"/>
          <a:stretch/>
        </p:blipFill>
        <p:spPr>
          <a:xfrm>
            <a:off x="3693274" y="2812887"/>
            <a:ext cx="4802404" cy="89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485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3782</TotalTime>
  <Words>2388</Words>
  <Application>Microsoft Office PowerPoint</Application>
  <PresentationFormat>Widescreen</PresentationFormat>
  <Paragraphs>370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4" baseType="lpstr">
      <vt:lpstr>Arial</vt:lpstr>
      <vt:lpstr>Calibri</vt:lpstr>
      <vt:lpstr>Calibri Light</vt:lpstr>
      <vt:lpstr>Noto Sans</vt:lpstr>
      <vt:lpstr>Office Theme</vt:lpstr>
      <vt:lpstr>Anesthesia for Patients with Kidney Disease</vt:lpstr>
      <vt:lpstr>Outlines</vt:lpstr>
      <vt:lpstr>Introduction </vt:lpstr>
      <vt:lpstr>Renal Physiology</vt:lpstr>
      <vt:lpstr>Nephron</vt:lpstr>
      <vt:lpstr>PowerPoint Presentation</vt:lpstr>
      <vt:lpstr>PowerPoint Presentation</vt:lpstr>
      <vt:lpstr>KIDNEY BLOOD FLOW &amp; GLOMERULAR FILTRATION</vt:lpstr>
      <vt:lpstr>KIDNEY BLOOD FLOW &amp; GLOMERULAR FILTRATION</vt:lpstr>
      <vt:lpstr>KIDNEY BLOOD FLOW &amp; GLOMERULAR FILTRATION</vt:lpstr>
      <vt:lpstr>Effects of Anesthesia &amp; Surgery on Renal Function</vt:lpstr>
      <vt:lpstr>PowerPoint Presentation</vt:lpstr>
      <vt:lpstr>PowerPoint Presentation</vt:lpstr>
      <vt:lpstr>Indirect Anesthetic Effect</vt:lpstr>
      <vt:lpstr>Indirect Anesthetic Effect</vt:lpstr>
      <vt:lpstr>Direct Anesthetic Effect</vt:lpstr>
      <vt:lpstr>Direct Anesthetic Effect</vt:lpstr>
      <vt:lpstr>PowerPoint Presentation</vt:lpstr>
      <vt:lpstr>DIRECT SURGICAL EFFECTS</vt:lpstr>
      <vt:lpstr>Patients with Kidney Disease</vt:lpstr>
      <vt:lpstr>Evaluating Kidney Function </vt:lpstr>
      <vt:lpstr>Evaluating Kidney Function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Blood Urea Nitrogen</vt:lpstr>
      <vt:lpstr>Serum Creatinine</vt:lpstr>
      <vt:lpstr>Serum Creatinine</vt:lpstr>
      <vt:lpstr>Creatinine Clearance</vt:lpstr>
      <vt:lpstr>Altered Kidney Function &amp; the Effects of Anesthetic Agents</vt:lpstr>
      <vt:lpstr>Intravenous Agents</vt:lpstr>
      <vt:lpstr>Intravenous Agents</vt:lpstr>
      <vt:lpstr>Intravenous Agents</vt:lpstr>
      <vt:lpstr>Intravenous Agents</vt:lpstr>
      <vt:lpstr>Intravenous Agents</vt:lpstr>
      <vt:lpstr>Anticholinergic Agents</vt:lpstr>
      <vt:lpstr>Inhalation Agents</vt:lpstr>
      <vt:lpstr>Muscle relaxant</vt:lpstr>
      <vt:lpstr>Muscle relaxant</vt:lpstr>
      <vt:lpstr>Reversal Agents</vt:lpstr>
      <vt:lpstr>Anesthesia for Patients with Kidney Failure </vt:lpstr>
      <vt:lpstr>Preoperative Considerations</vt:lpstr>
      <vt:lpstr>Management priorities in patients with acute kidney failure</vt:lpstr>
      <vt:lpstr>Preoperative Considerations</vt:lpstr>
      <vt:lpstr>Complications of renal replacement therapy</vt:lpstr>
      <vt:lpstr>Preoperative Evaluation</vt:lpstr>
      <vt:lpstr>Preoperative Evaluation</vt:lpstr>
      <vt:lpstr>Preoperative Evaluation</vt:lpstr>
      <vt:lpstr>Preoperative Evaluation</vt:lpstr>
      <vt:lpstr>Preoperative Evaluation</vt:lpstr>
      <vt:lpstr>Preoperative Preparation</vt:lpstr>
      <vt:lpstr>Premedication </vt:lpstr>
      <vt:lpstr>PowerPoint Presentation</vt:lpstr>
      <vt:lpstr>Intraoperative Considerations</vt:lpstr>
      <vt:lpstr>Intraoperative Considerations</vt:lpstr>
      <vt:lpstr>Intraoperative Management</vt:lpstr>
      <vt:lpstr>Choice of Anesthesia</vt:lpstr>
      <vt:lpstr>Choice of Anesthesia</vt:lpstr>
      <vt:lpstr>General Anesthesia</vt:lpstr>
      <vt:lpstr>Anesthesia Maintenance </vt:lpstr>
      <vt:lpstr>Anesthesia Maintenance </vt:lpstr>
      <vt:lpstr>Fluid Therapy</vt:lpstr>
      <vt:lpstr>Postoperative Anesthetic Care </vt:lpstr>
      <vt:lpstr>Post Anesthetic Care Unit</vt:lpstr>
      <vt:lpstr>Fluid and Electrolyte Management</vt:lpstr>
      <vt:lpstr>PowerPoint Presentation</vt:lpstr>
      <vt:lpstr>PowerPoint Presentation</vt:lpstr>
      <vt:lpstr>PowerPoint Presentation</vt:lpstr>
      <vt:lpstr>Challenges in Postoperative Pain Management in Chronic Kidney Disease </vt:lpstr>
      <vt:lpstr>Role of regional and neuraxial analgesia in chronic kidney disease </vt:lpstr>
      <vt:lpstr>Pain Management in Chronic Kidney Disease Stage 1</vt:lpstr>
      <vt:lpstr>Pain Management in Chronic Kidney Disease Stage 2</vt:lpstr>
      <vt:lpstr>Pain Management in Chronic Kidney Disease Stage 3 and 4 </vt:lpstr>
      <vt:lpstr>Pain Management in End Stage Renal Disease (Chronic Kidney Disease Stage 5)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Anesthesia for Patients with Kidney Disease</dc:title>
  <dc:creator>Miss SUPICHAYA PICHETANONT</dc:creator>
  <cp:lastModifiedBy>Miss SUPICHAYA PICHETANONT</cp:lastModifiedBy>
  <cp:revision>13</cp:revision>
  <dcterms:created xsi:type="dcterms:W3CDTF">2021-10-20T20:17:51Z</dcterms:created>
  <dcterms:modified xsi:type="dcterms:W3CDTF">2021-11-07T06:48:14Z</dcterms:modified>
</cp:coreProperties>
</file>